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8" r:id="rId2"/>
  </p:sldMasterIdLst>
  <p:notesMasterIdLst>
    <p:notesMasterId r:id="rId46"/>
  </p:notesMasterIdLst>
  <p:handoutMasterIdLst>
    <p:handoutMasterId r:id="rId47"/>
  </p:handoutMasterIdLst>
  <p:sldIdLst>
    <p:sldId id="430" r:id="rId3"/>
    <p:sldId id="477" r:id="rId4"/>
    <p:sldId id="481" r:id="rId5"/>
    <p:sldId id="482" r:id="rId6"/>
    <p:sldId id="483" r:id="rId7"/>
    <p:sldId id="486" r:id="rId8"/>
    <p:sldId id="513" r:id="rId9"/>
    <p:sldId id="514" r:id="rId10"/>
    <p:sldId id="515" r:id="rId11"/>
    <p:sldId id="516" r:id="rId12"/>
    <p:sldId id="517" r:id="rId13"/>
    <p:sldId id="518" r:id="rId14"/>
    <p:sldId id="519" r:id="rId15"/>
    <p:sldId id="512" r:id="rId16"/>
    <p:sldId id="522" r:id="rId17"/>
    <p:sldId id="520" r:id="rId18"/>
    <p:sldId id="478" r:id="rId19"/>
    <p:sldId id="487" r:id="rId20"/>
    <p:sldId id="523" r:id="rId21"/>
    <p:sldId id="525" r:id="rId22"/>
    <p:sldId id="524" r:id="rId23"/>
    <p:sldId id="526" r:id="rId24"/>
    <p:sldId id="527" r:id="rId25"/>
    <p:sldId id="528" r:id="rId26"/>
    <p:sldId id="530" r:id="rId27"/>
    <p:sldId id="529" r:id="rId28"/>
    <p:sldId id="536" r:id="rId29"/>
    <p:sldId id="538" r:id="rId30"/>
    <p:sldId id="539" r:id="rId31"/>
    <p:sldId id="492" r:id="rId32"/>
    <p:sldId id="532" r:id="rId33"/>
    <p:sldId id="535" r:id="rId34"/>
    <p:sldId id="493" r:id="rId35"/>
    <p:sldId id="479" r:id="rId36"/>
    <p:sldId id="495" r:id="rId37"/>
    <p:sldId id="505" r:id="rId38"/>
    <p:sldId id="540" r:id="rId39"/>
    <p:sldId id="541" r:id="rId40"/>
    <p:sldId id="542" r:id="rId41"/>
    <p:sldId id="511" r:id="rId42"/>
    <p:sldId id="543" r:id="rId43"/>
    <p:sldId id="537" r:id="rId44"/>
    <p:sldId id="553" r:id="rId45"/>
  </p:sldIdLst>
  <p:sldSz cx="9144000" cy="5143500" type="screen16x9"/>
  <p:notesSz cx="6858000" cy="9144000"/>
  <p:embeddedFontLst>
    <p:embeddedFont>
      <p:font typeface="华文楷体" panose="02010600040101010101" pitchFamily="2" charset="-122"/>
      <p:regular r:id="rId48"/>
    </p:embeddedFont>
    <p:embeddedFont>
      <p:font typeface="黑体" panose="02010609060101010101" pitchFamily="49" charset="-122"/>
      <p:regular r:id="rId49"/>
    </p:embeddedFont>
    <p:embeddedFont>
      <p:font typeface="楷体" panose="02010609060101010101" pitchFamily="49" charset="-122"/>
      <p:regular r:id="rId50"/>
    </p:embeddedFont>
    <p:embeddedFont>
      <p:font typeface="Calibri" panose="020F0502020204030204" pitchFamily="34" charset="0"/>
      <p:regular r:id="rId51"/>
      <p:bold r:id="rId52"/>
      <p:italic r:id="rId53"/>
      <p:boldItalic r:id="rId54"/>
    </p:embeddedFont>
    <p:embeddedFont>
      <p:font typeface="华文仿宋" panose="02010600040101010101" pitchFamily="2" charset="-122"/>
      <p:regular r:id="rId55"/>
    </p:embeddedFont>
    <p:embeddedFont>
      <p:font typeface="微软雅黑" panose="020B0503020204020204" pitchFamily="34" charset="-122"/>
      <p:regular r:id="rId56"/>
      <p:bold r:id="rId57"/>
    </p:embeddedFont>
  </p:embeddedFontLst>
  <p:custDataLst>
    <p:tags r:id="rId5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32" userDrawn="1">
          <p15:clr>
            <a:srgbClr val="A4A3A4"/>
          </p15:clr>
        </p15:guide>
        <p15:guide id="2" pos="5375" userDrawn="1">
          <p15:clr>
            <a:srgbClr val="A4A3A4"/>
          </p15:clr>
        </p15:guide>
      </p15:sldGuideLst>
    </p:ext>
    <p:ext uri="{2D200454-40CA-4A62-9FC3-DE9A4176ACB9}">
      <p15:notesGuideLst xmlns:p15="http://schemas.microsoft.com/office/powerpoint/2012/main">
        <p15:guide id="1" orient="horz" pos="2901">
          <p15:clr>
            <a:srgbClr val="A4A3A4"/>
          </p15:clr>
        </p15:guide>
        <p15:guide id="2" pos="21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0C0"/>
    <a:srgbClr val="00B0F0"/>
    <a:srgbClr val="0070C0"/>
    <a:srgbClr val="01B0F1"/>
    <a:srgbClr val="169BFE"/>
    <a:srgbClr val="2897CE"/>
    <a:srgbClr val="54AFDE"/>
    <a:srgbClr val="0DBBF1"/>
    <a:srgbClr val="0170BF"/>
    <a:srgbClr val="3C8E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6353" autoAdjust="0"/>
  </p:normalViewPr>
  <p:slideViewPr>
    <p:cSldViewPr showGuides="1">
      <p:cViewPr>
        <p:scale>
          <a:sx n="50" d="100"/>
          <a:sy n="50" d="100"/>
        </p:scale>
        <p:origin x="2669" y="1104"/>
      </p:cViewPr>
      <p:guideLst>
        <p:guide orient="horz" pos="1632"/>
        <p:guide pos="5375"/>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p:scale>
          <a:sx n="187" d="100"/>
          <a:sy n="187" d="100"/>
        </p:scale>
        <p:origin x="-1920" y="2488"/>
      </p:cViewPr>
      <p:guideLst>
        <p:guide orient="horz" pos="2901"/>
        <p:guide pos="21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2024/8/9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065889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2024/8/9</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extLst>
      <p:ext uri="{BB962C8B-B14F-4D97-AF65-F5344CB8AC3E}">
        <p14:creationId xmlns:p14="http://schemas.microsoft.com/office/powerpoint/2010/main" val="143782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extLst>
      <p:ext uri="{BB962C8B-B14F-4D97-AF65-F5344CB8AC3E}">
        <p14:creationId xmlns:p14="http://schemas.microsoft.com/office/powerpoint/2010/main" val="264605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dirty="0">
              <a:solidFill>
                <a:prstClr val="black"/>
              </a:solidFill>
            </a:endParaRPr>
          </a:p>
        </p:txBody>
      </p:sp>
    </p:spTree>
    <p:extLst>
      <p:ext uri="{BB962C8B-B14F-4D97-AF65-F5344CB8AC3E}">
        <p14:creationId xmlns:p14="http://schemas.microsoft.com/office/powerpoint/2010/main" val="332180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30</a:t>
            </a:fld>
            <a:endParaRPr lang="zh-CN" altLang="en-US" dirty="0">
              <a:solidFill>
                <a:prstClr val="black"/>
              </a:solidFill>
            </a:endParaRPr>
          </a:p>
        </p:txBody>
      </p:sp>
    </p:spTree>
    <p:extLst>
      <p:ext uri="{BB962C8B-B14F-4D97-AF65-F5344CB8AC3E}">
        <p14:creationId xmlns:p14="http://schemas.microsoft.com/office/powerpoint/2010/main" val="3566531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31</a:t>
            </a:fld>
            <a:endParaRPr lang="zh-CN" altLang="en-US" dirty="0">
              <a:solidFill>
                <a:prstClr val="black"/>
              </a:solidFill>
            </a:endParaRPr>
          </a:p>
        </p:txBody>
      </p:sp>
    </p:spTree>
    <p:extLst>
      <p:ext uri="{BB962C8B-B14F-4D97-AF65-F5344CB8AC3E}">
        <p14:creationId xmlns:p14="http://schemas.microsoft.com/office/powerpoint/2010/main" val="4076251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32</a:t>
            </a:fld>
            <a:endParaRPr lang="zh-CN" altLang="en-US" dirty="0">
              <a:solidFill>
                <a:prstClr val="black"/>
              </a:solidFill>
            </a:endParaRPr>
          </a:p>
        </p:txBody>
      </p:sp>
    </p:spTree>
    <p:extLst>
      <p:ext uri="{BB962C8B-B14F-4D97-AF65-F5344CB8AC3E}">
        <p14:creationId xmlns:p14="http://schemas.microsoft.com/office/powerpoint/2010/main" val="172978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33</a:t>
            </a:fld>
            <a:endParaRPr lang="zh-CN" altLang="en-US" dirty="0">
              <a:solidFill>
                <a:prstClr val="black"/>
              </a:solidFill>
            </a:endParaRPr>
          </a:p>
        </p:txBody>
      </p:sp>
    </p:spTree>
    <p:extLst>
      <p:ext uri="{BB962C8B-B14F-4D97-AF65-F5344CB8AC3E}">
        <p14:creationId xmlns:p14="http://schemas.microsoft.com/office/powerpoint/2010/main" val="2664000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34</a:t>
            </a:fld>
            <a:endParaRPr lang="zh-CN" altLang="en-US">
              <a:solidFill>
                <a:prstClr val="black"/>
              </a:solidFill>
            </a:endParaRPr>
          </a:p>
        </p:txBody>
      </p:sp>
    </p:spTree>
    <p:extLst>
      <p:ext uri="{BB962C8B-B14F-4D97-AF65-F5344CB8AC3E}">
        <p14:creationId xmlns:p14="http://schemas.microsoft.com/office/powerpoint/2010/main" val="3575795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35</a:t>
            </a:fld>
            <a:endParaRPr lang="zh-CN" altLang="en-US" dirty="0">
              <a:solidFill>
                <a:prstClr val="black"/>
              </a:solidFill>
            </a:endParaRPr>
          </a:p>
        </p:txBody>
      </p:sp>
    </p:spTree>
    <p:extLst>
      <p:ext uri="{BB962C8B-B14F-4D97-AF65-F5344CB8AC3E}">
        <p14:creationId xmlns:p14="http://schemas.microsoft.com/office/powerpoint/2010/main" val="621602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43</a:t>
            </a:fld>
            <a:endParaRPr lang="zh-CN" altLang="en-US" dirty="0">
              <a:solidFill>
                <a:prstClr val="black"/>
              </a:solidFill>
            </a:endParaRPr>
          </a:p>
        </p:txBody>
      </p:sp>
    </p:spTree>
    <p:extLst>
      <p:ext uri="{BB962C8B-B14F-4D97-AF65-F5344CB8AC3E}">
        <p14:creationId xmlns:p14="http://schemas.microsoft.com/office/powerpoint/2010/main" val="141035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2</a:t>
            </a:fld>
            <a:endParaRPr lang="zh-CN" altLang="en-US">
              <a:solidFill>
                <a:prstClr val="black"/>
              </a:solidFill>
            </a:endParaRPr>
          </a:p>
        </p:txBody>
      </p:sp>
    </p:spTree>
    <p:extLst>
      <p:ext uri="{BB962C8B-B14F-4D97-AF65-F5344CB8AC3E}">
        <p14:creationId xmlns:p14="http://schemas.microsoft.com/office/powerpoint/2010/main" val="419865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a:t>
            </a:fld>
            <a:endParaRPr lang="zh-CN" altLang="en-US" dirty="0">
              <a:solidFill>
                <a:prstClr val="black"/>
              </a:solidFill>
            </a:endParaRPr>
          </a:p>
        </p:txBody>
      </p:sp>
    </p:spTree>
    <p:extLst>
      <p:ext uri="{BB962C8B-B14F-4D97-AF65-F5344CB8AC3E}">
        <p14:creationId xmlns:p14="http://schemas.microsoft.com/office/powerpoint/2010/main" val="324477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a:t>
            </a:fld>
            <a:endParaRPr lang="zh-CN" altLang="en-US" dirty="0">
              <a:solidFill>
                <a:prstClr val="black"/>
              </a:solidFill>
            </a:endParaRPr>
          </a:p>
        </p:txBody>
      </p:sp>
    </p:spTree>
    <p:extLst>
      <p:ext uri="{BB962C8B-B14F-4D97-AF65-F5344CB8AC3E}">
        <p14:creationId xmlns:p14="http://schemas.microsoft.com/office/powerpoint/2010/main" val="318663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5</a:t>
            </a:fld>
            <a:endParaRPr lang="zh-CN" altLang="en-US" dirty="0">
              <a:solidFill>
                <a:prstClr val="black"/>
              </a:solidFill>
            </a:endParaRPr>
          </a:p>
        </p:txBody>
      </p:sp>
    </p:spTree>
    <p:extLst>
      <p:ext uri="{BB962C8B-B14F-4D97-AF65-F5344CB8AC3E}">
        <p14:creationId xmlns:p14="http://schemas.microsoft.com/office/powerpoint/2010/main" val="411998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6</a:t>
            </a:fld>
            <a:endParaRPr lang="zh-CN" altLang="en-US" dirty="0">
              <a:solidFill>
                <a:prstClr val="black"/>
              </a:solidFill>
            </a:endParaRPr>
          </a:p>
        </p:txBody>
      </p:sp>
    </p:spTree>
    <p:extLst>
      <p:ext uri="{BB962C8B-B14F-4D97-AF65-F5344CB8AC3E}">
        <p14:creationId xmlns:p14="http://schemas.microsoft.com/office/powerpoint/2010/main" val="361018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14</a:t>
            </a:fld>
            <a:endParaRPr lang="zh-CN" altLang="en-US" dirty="0">
              <a:solidFill>
                <a:prstClr val="black"/>
              </a:solidFill>
            </a:endParaRPr>
          </a:p>
        </p:txBody>
      </p:sp>
    </p:spTree>
    <p:extLst>
      <p:ext uri="{BB962C8B-B14F-4D97-AF65-F5344CB8AC3E}">
        <p14:creationId xmlns:p14="http://schemas.microsoft.com/office/powerpoint/2010/main" val="302139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16</a:t>
            </a:fld>
            <a:endParaRPr lang="zh-CN" altLang="en-US" dirty="0">
              <a:solidFill>
                <a:prstClr val="black"/>
              </a:solidFill>
            </a:endParaRPr>
          </a:p>
        </p:txBody>
      </p:sp>
    </p:spTree>
    <p:extLst>
      <p:ext uri="{BB962C8B-B14F-4D97-AF65-F5344CB8AC3E}">
        <p14:creationId xmlns:p14="http://schemas.microsoft.com/office/powerpoint/2010/main" val="274526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17</a:t>
            </a:fld>
            <a:endParaRPr lang="zh-CN" altLang="en-US">
              <a:solidFill>
                <a:prstClr val="black"/>
              </a:solidFill>
            </a:endParaRPr>
          </a:p>
        </p:txBody>
      </p:sp>
    </p:spTree>
    <p:extLst>
      <p:ext uri="{BB962C8B-B14F-4D97-AF65-F5344CB8AC3E}">
        <p14:creationId xmlns:p14="http://schemas.microsoft.com/office/powerpoint/2010/main" val="894176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t>2024/8/9</a:t>
            </a:fld>
            <a:endParaRPr kumimoji="1"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457200" y="1200150"/>
            <a:ext cx="8229600" cy="3394075"/>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t>2024/8/9</a:t>
            </a:fld>
            <a:endParaRPr kumimoji="1"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06375"/>
            <a:ext cx="6019800" cy="4387850"/>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t>2024/8/9</a:t>
            </a:fld>
            <a:endParaRPr kumimoji="1"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400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第一节">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两栏内容">
    <p:bg>
      <p:bgPr>
        <a:gradFill rotWithShape="1">
          <a:gsLst>
            <a:gs pos="0">
              <a:srgbClr val="DCDCDC"/>
            </a:gs>
            <a:gs pos="100000">
              <a:srgbClr val="F1F1F1"/>
            </a:gs>
          </a:gsLst>
          <a:lin ang="0" scaled="1"/>
        </a:gradFill>
        <a:effectLst/>
      </p:bgPr>
    </p:bg>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746FCD33-EACA-4902-B88F-44DB2FE7E335}" type="datetimeFigureOut">
              <a:rPr lang="zh-CN" altLang="en-US" smtClean="0"/>
              <a:t>2024/8/9</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0081F58-5F54-48AF-9089-08FFC3FC9381}"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t>2024/8/9</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6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rgbClr val="145DBE"/>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rgbClr val="145DBE"/>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123478"/>
            <a:ext cx="1008112" cy="1008112"/>
          </a:xfrm>
          <a:prstGeom prst="rect">
            <a:avLst/>
          </a:prstGeom>
          <a:noFill/>
          <a:effectLst>
            <a:outerShdw blurRad="127000" dist="63500" dir="3000000" sx="104000" sy="104000" algn="tl" rotWithShape="0">
              <a:prstClr val="black">
                <a:alpha val="34000"/>
              </a:prstClr>
            </a:outerShdw>
          </a:effec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p:spPr>
      </p:pic>
      <p:sp>
        <p:nvSpPr>
          <p:cNvPr id="17" name="矩形 3"/>
          <p:cNvSpPr>
            <a:spLocks noChangeArrowheads="1"/>
          </p:cNvSpPr>
          <p:nvPr userDrawn="1"/>
        </p:nvSpPr>
        <p:spPr bwMode="auto">
          <a:xfrm>
            <a:off x="1187624" y="612722"/>
            <a:ext cx="2587892" cy="230836"/>
          </a:xfrm>
          <a:prstGeom prst="rect">
            <a:avLst/>
          </a:prstGeom>
          <a:noFill/>
          <a:ln>
            <a:noFill/>
          </a:ln>
        </p:spPr>
        <p:txBody>
          <a:bodyPr wrap="none" lIns="68582" tIns="34292" rIns="68582" bIns="34292">
            <a:spAutoFit/>
          </a:bodyPr>
          <a:lstStyle/>
          <a:p>
            <a:r>
              <a:rPr lang="en-US" altLang="zh-CN"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12502"/>
          <a:stretch>
            <a:fillRect/>
          </a:stretch>
        </p:blipFill>
        <p:spPr>
          <a:xfrm>
            <a:off x="0" y="0"/>
            <a:ext cx="9144000" cy="192367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12502"/>
          <a:stretch>
            <a:fillRect/>
          </a:stretch>
        </p:blipFill>
        <p:spPr>
          <a:xfrm>
            <a:off x="0" y="0"/>
            <a:ext cx="9144000" cy="192367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solidFill>
                  <a:prstClr val="black"/>
                </a:solidFill>
                <a:ea typeface="宋体" panose="02010600030101010101" pitchFamily="2" charset="-122"/>
              </a:rPr>
              <a:t>2024/8/9</a:t>
            </a:fld>
            <a:endParaRPr kumimoji="1" lang="zh-CN" altLang="en-US">
              <a:solidFill>
                <a:prstClr val="black"/>
              </a:solidFill>
              <a:ea typeface="宋体" panose="02010600030101010101" pitchFamily="2" charset="-122"/>
            </a:endParaRPr>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kumimoji="1" lang="zh-CN" altLang="en-US">
              <a:solidFill>
                <a:prstClr val="black"/>
              </a:solidFill>
              <a:ea typeface="宋体" panose="02010600030101010101" pitchFamily="2" charset="-122"/>
            </a:endParaRPr>
          </a:p>
        </p:txBody>
      </p:sp>
      <p:sp>
        <p:nvSpPr>
          <p:cNvPr id="6" name="幻灯片编号占位符 5"/>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solidFill>
                  <a:prstClr val="black"/>
                </a:solidFill>
                <a:ea typeface="宋体" panose="02010600030101010101" pitchFamily="2" charset="-122"/>
              </a:rPr>
              <a:t>‹#›</a:t>
            </a:fld>
            <a:endParaRPr kumimoji="1" lang="zh-CN" altLang="en-US">
              <a:solidFill>
                <a:prstClr val="black"/>
              </a:solidFill>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solidFill>
                  <a:prstClr val="black"/>
                </a:solidFill>
                <a:ea typeface="宋体" panose="02010600030101010101" pitchFamily="2" charset="-122"/>
              </a:rPr>
              <a:t>2024/8/9</a:t>
            </a:fld>
            <a:endParaRPr kumimoji="1" lang="zh-CN" altLang="en-US">
              <a:solidFill>
                <a:prstClr val="black"/>
              </a:solidFill>
              <a:ea typeface="宋体" panose="02010600030101010101" pitchFamily="2" charset="-122"/>
            </a:endParaRPr>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kumimoji="1" lang="zh-CN" altLang="en-US">
              <a:solidFill>
                <a:prstClr val="black"/>
              </a:solidFill>
              <a:ea typeface="宋体" panose="02010600030101010101" pitchFamily="2" charset="-122"/>
            </a:endParaRPr>
          </a:p>
        </p:txBody>
      </p:sp>
      <p:sp>
        <p:nvSpPr>
          <p:cNvPr id="7" name="幻灯片编号占位符 6"/>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solidFill>
                  <a:prstClr val="black"/>
                </a:solidFill>
                <a:ea typeface="宋体" panose="02010600030101010101" pitchFamily="2" charset="-122"/>
              </a:rPr>
              <a:t>‹#›</a:t>
            </a:fld>
            <a:endParaRPr kumimoji="1" lang="zh-CN" altLang="en-US">
              <a:solidFill>
                <a:prstClr val="black"/>
              </a:solidFill>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solidFill>
                  <a:prstClr val="black"/>
                </a:solidFill>
                <a:ea typeface="宋体" panose="02010600030101010101" pitchFamily="2" charset="-122"/>
              </a:rPr>
              <a:t>2024/8/9</a:t>
            </a:fld>
            <a:endParaRPr kumimoji="1" lang="zh-CN" altLang="en-US">
              <a:solidFill>
                <a:prstClr val="black"/>
              </a:solidFill>
              <a:ea typeface="宋体" panose="02010600030101010101" pitchFamily="2" charset="-122"/>
            </a:endParaRPr>
          </a:p>
        </p:txBody>
      </p:sp>
      <p:sp>
        <p:nvSpPr>
          <p:cNvPr id="8" name="页脚占位符 7"/>
          <p:cNvSpPr>
            <a:spLocks noGrp="1"/>
          </p:cNvSpPr>
          <p:nvPr>
            <p:ph type="ftr" sz="quarter" idx="11"/>
          </p:nvPr>
        </p:nvSpPr>
        <p:spPr>
          <a:xfrm>
            <a:off x="3124200" y="4767263"/>
            <a:ext cx="2895600" cy="274637"/>
          </a:xfrm>
          <a:prstGeom prst="rect">
            <a:avLst/>
          </a:prstGeom>
        </p:spPr>
        <p:txBody>
          <a:bodyPr/>
          <a:lstStyle/>
          <a:p>
            <a:endParaRPr kumimoji="1" lang="zh-CN" altLang="en-US">
              <a:solidFill>
                <a:prstClr val="black"/>
              </a:solidFill>
              <a:ea typeface="宋体" panose="02010600030101010101" pitchFamily="2" charset="-122"/>
            </a:endParaRPr>
          </a:p>
        </p:txBody>
      </p:sp>
      <p:sp>
        <p:nvSpPr>
          <p:cNvPr id="9" name="幻灯片编号占位符 8"/>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solidFill>
                  <a:prstClr val="black"/>
                </a:solidFill>
                <a:ea typeface="宋体" panose="02010600030101010101" pitchFamily="2" charset="-122"/>
              </a:rPr>
              <a:t>‹#›</a:t>
            </a:fld>
            <a:endParaRPr kumimoji="1" lang="zh-CN" altLang="en-US">
              <a:solidFill>
                <a:prstClr val="black"/>
              </a:solidFill>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solidFill>
                  <a:prstClr val="black"/>
                </a:solidFill>
                <a:ea typeface="宋体" panose="02010600030101010101" pitchFamily="2" charset="-122"/>
              </a:rPr>
              <a:t>2024/8/9</a:t>
            </a:fld>
            <a:endParaRPr kumimoji="1" lang="zh-CN" altLang="en-US">
              <a:solidFill>
                <a:prstClr val="black"/>
              </a:solidFill>
              <a:ea typeface="宋体" panose="02010600030101010101" pitchFamily="2" charset="-122"/>
            </a:endParaRPr>
          </a:p>
        </p:txBody>
      </p:sp>
      <p:sp>
        <p:nvSpPr>
          <p:cNvPr id="4" name="页脚占位符 3"/>
          <p:cNvSpPr>
            <a:spLocks noGrp="1"/>
          </p:cNvSpPr>
          <p:nvPr>
            <p:ph type="ftr" sz="quarter" idx="11"/>
          </p:nvPr>
        </p:nvSpPr>
        <p:spPr>
          <a:xfrm>
            <a:off x="3124200" y="4767263"/>
            <a:ext cx="2895600" cy="274637"/>
          </a:xfrm>
          <a:prstGeom prst="rect">
            <a:avLst/>
          </a:prstGeom>
        </p:spPr>
        <p:txBody>
          <a:bodyPr/>
          <a:lstStyle/>
          <a:p>
            <a:endParaRPr kumimoji="1" lang="zh-CN" altLang="en-US">
              <a:solidFill>
                <a:prstClr val="black"/>
              </a:solidFill>
              <a:ea typeface="宋体" panose="02010600030101010101" pitchFamily="2" charset="-122"/>
            </a:endParaRPr>
          </a:p>
        </p:txBody>
      </p:sp>
      <p:sp>
        <p:nvSpPr>
          <p:cNvPr id="5" name="幻灯片编号占位符 4"/>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solidFill>
                  <a:prstClr val="black"/>
                </a:solidFill>
                <a:ea typeface="宋体" panose="02010600030101010101" pitchFamily="2" charset="-122"/>
              </a:rPr>
              <a:t>‹#›</a:t>
            </a:fld>
            <a:endParaRPr kumimoji="1" lang="zh-CN" altLang="en-US">
              <a:solidFill>
                <a:prstClr val="black"/>
              </a:solidFill>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solidFill>
                  <a:prstClr val="black"/>
                </a:solidFill>
                <a:ea typeface="宋体" panose="02010600030101010101" pitchFamily="2" charset="-122"/>
              </a:rPr>
              <a:t>2024/8/9</a:t>
            </a:fld>
            <a:endParaRPr kumimoji="1" lang="zh-CN" altLang="en-US">
              <a:solidFill>
                <a:prstClr val="black"/>
              </a:solidFill>
              <a:ea typeface="宋体" panose="02010600030101010101" pitchFamily="2" charset="-122"/>
            </a:endParaRPr>
          </a:p>
        </p:txBody>
      </p:sp>
      <p:sp>
        <p:nvSpPr>
          <p:cNvPr id="3" name="页脚占位符 2"/>
          <p:cNvSpPr>
            <a:spLocks noGrp="1"/>
          </p:cNvSpPr>
          <p:nvPr>
            <p:ph type="ftr" sz="quarter" idx="11"/>
          </p:nvPr>
        </p:nvSpPr>
        <p:spPr>
          <a:xfrm>
            <a:off x="3124200" y="4767263"/>
            <a:ext cx="2895600" cy="274637"/>
          </a:xfrm>
          <a:prstGeom prst="rect">
            <a:avLst/>
          </a:prstGeom>
        </p:spPr>
        <p:txBody>
          <a:bodyPr/>
          <a:lstStyle/>
          <a:p>
            <a:endParaRPr kumimoji="1" lang="zh-CN" altLang="en-US">
              <a:solidFill>
                <a:prstClr val="black"/>
              </a:solidFill>
              <a:ea typeface="宋体" panose="02010600030101010101" pitchFamily="2" charset="-122"/>
            </a:endParaRPr>
          </a:p>
        </p:txBody>
      </p:sp>
      <p:sp>
        <p:nvSpPr>
          <p:cNvPr id="4" name="幻灯片编号占位符 3"/>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solidFill>
                  <a:prstClr val="black"/>
                </a:solidFill>
                <a:ea typeface="宋体" panose="02010600030101010101" pitchFamily="2" charset="-122"/>
              </a:rPr>
              <a:t>‹#›</a:t>
            </a:fld>
            <a:endParaRPr kumimoji="1" lang="zh-CN" altLang="en-US">
              <a:solidFill>
                <a:prstClr val="black"/>
              </a:solidFill>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solidFill>
                  <a:prstClr val="black"/>
                </a:solidFill>
                <a:ea typeface="宋体" panose="02010600030101010101" pitchFamily="2" charset="-122"/>
              </a:rPr>
              <a:t>2024/8/9</a:t>
            </a:fld>
            <a:endParaRPr kumimoji="1" lang="zh-CN" altLang="en-US">
              <a:solidFill>
                <a:prstClr val="black"/>
              </a:solidFill>
              <a:ea typeface="宋体" panose="02010600030101010101" pitchFamily="2" charset="-122"/>
            </a:endParaRPr>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kumimoji="1" lang="zh-CN" altLang="en-US">
              <a:solidFill>
                <a:prstClr val="black"/>
              </a:solidFill>
              <a:ea typeface="宋体" panose="02010600030101010101" pitchFamily="2" charset="-122"/>
            </a:endParaRPr>
          </a:p>
        </p:txBody>
      </p:sp>
      <p:sp>
        <p:nvSpPr>
          <p:cNvPr id="7" name="幻灯片编号占位符 6"/>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solidFill>
                  <a:prstClr val="black"/>
                </a:solidFill>
                <a:ea typeface="宋体" panose="02010600030101010101" pitchFamily="2" charset="-122"/>
              </a:rPr>
              <a:t>‹#›</a:t>
            </a:fld>
            <a:endParaRPr kumimoji="1" lang="zh-CN" altLang="en-US">
              <a:solidFill>
                <a:prstClr val="black"/>
              </a:solidFill>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solidFill>
                  <a:prstClr val="black"/>
                </a:solidFill>
                <a:ea typeface="宋体" panose="02010600030101010101" pitchFamily="2" charset="-122"/>
              </a:rPr>
              <a:t>2024/8/9</a:t>
            </a:fld>
            <a:endParaRPr kumimoji="1" lang="zh-CN" altLang="en-US">
              <a:solidFill>
                <a:prstClr val="black"/>
              </a:solidFill>
              <a:ea typeface="宋体" panose="02010600030101010101" pitchFamily="2" charset="-122"/>
            </a:endParaRPr>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kumimoji="1" lang="zh-CN" altLang="en-US">
              <a:solidFill>
                <a:prstClr val="black"/>
              </a:solidFill>
              <a:ea typeface="宋体" panose="02010600030101010101" pitchFamily="2" charset="-122"/>
            </a:endParaRPr>
          </a:p>
        </p:txBody>
      </p:sp>
      <p:sp>
        <p:nvSpPr>
          <p:cNvPr id="7" name="幻灯片编号占位符 6"/>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solidFill>
                  <a:prstClr val="black"/>
                </a:solidFill>
                <a:ea typeface="宋体" panose="02010600030101010101" pitchFamily="2" charset="-122"/>
              </a:rPr>
              <a:t>‹#›</a:t>
            </a:fld>
            <a:endParaRPr kumimoji="1" lang="zh-CN" altLang="en-US">
              <a:solidFill>
                <a:prstClr val="black"/>
              </a:solidFill>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71930" cy="51435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457200" y="1200150"/>
            <a:ext cx="8229600" cy="3394075"/>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solidFill>
                  <a:prstClr val="black"/>
                </a:solidFill>
                <a:ea typeface="宋体" panose="02010600030101010101" pitchFamily="2" charset="-122"/>
              </a:rPr>
              <a:t>2024/8/9</a:t>
            </a:fld>
            <a:endParaRPr kumimoji="1" lang="zh-CN" altLang="en-US">
              <a:solidFill>
                <a:prstClr val="black"/>
              </a:solidFill>
              <a:ea typeface="宋体" panose="02010600030101010101" pitchFamily="2" charset="-122"/>
            </a:endParaRPr>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kumimoji="1" lang="zh-CN" altLang="en-US">
              <a:solidFill>
                <a:prstClr val="black"/>
              </a:solidFill>
              <a:ea typeface="宋体" panose="02010600030101010101" pitchFamily="2" charset="-122"/>
            </a:endParaRPr>
          </a:p>
        </p:txBody>
      </p:sp>
      <p:sp>
        <p:nvSpPr>
          <p:cNvPr id="6" name="幻灯片编号占位符 5"/>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solidFill>
                  <a:prstClr val="black"/>
                </a:solidFill>
                <a:ea typeface="宋体" panose="02010600030101010101" pitchFamily="2" charset="-122"/>
              </a:rPr>
              <a:t>‹#›</a:t>
            </a:fld>
            <a:endParaRPr kumimoji="1" lang="zh-CN" altLang="en-US">
              <a:solidFill>
                <a:prstClr val="black"/>
              </a:solidFill>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06375"/>
            <a:ext cx="6019800" cy="4387850"/>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solidFill>
                  <a:prstClr val="black"/>
                </a:solidFill>
                <a:ea typeface="宋体" panose="02010600030101010101" pitchFamily="2" charset="-122"/>
              </a:rPr>
              <a:t>2024/8/9</a:t>
            </a:fld>
            <a:endParaRPr kumimoji="1" lang="zh-CN" altLang="en-US">
              <a:solidFill>
                <a:prstClr val="black"/>
              </a:solidFill>
              <a:ea typeface="宋体" panose="02010600030101010101" pitchFamily="2" charset="-122"/>
            </a:endParaRPr>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kumimoji="1" lang="zh-CN" altLang="en-US">
              <a:solidFill>
                <a:prstClr val="black"/>
              </a:solidFill>
              <a:ea typeface="宋体" panose="02010600030101010101" pitchFamily="2" charset="-122"/>
            </a:endParaRPr>
          </a:p>
        </p:txBody>
      </p:sp>
      <p:sp>
        <p:nvSpPr>
          <p:cNvPr id="6" name="幻灯片编号占位符 5"/>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solidFill>
                  <a:prstClr val="black"/>
                </a:solidFill>
                <a:ea typeface="宋体" panose="02010600030101010101" pitchFamily="2" charset="-122"/>
              </a:rPr>
              <a:t>‹#›</a:t>
            </a:fld>
            <a:endParaRPr kumimoji="1" lang="zh-CN" altLang="en-US">
              <a:solidFill>
                <a:prstClr val="black"/>
              </a:solidFill>
              <a:ea typeface="宋体" panose="02010600030101010101" pitchFamily="2"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4000">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第一节">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两栏内容">
    <p:bg>
      <p:bgPr>
        <a:gradFill rotWithShape="1">
          <a:gsLst>
            <a:gs pos="0">
              <a:srgbClr val="DCDCDC"/>
            </a:gs>
            <a:gs pos="100000">
              <a:srgbClr val="F1F1F1"/>
            </a:gs>
          </a:gsLst>
          <a:lin ang="0" scaled="1"/>
        </a:gradFill>
        <a:effectLst/>
      </p:bgPr>
    </p:bg>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746FCD33-EACA-4902-B88F-44DB2FE7E335}" type="datetimeFigureOut">
              <a:rPr lang="zh-CN" altLang="en-US" smtClean="0">
                <a:solidFill>
                  <a:prstClr val="black"/>
                </a:solidFill>
                <a:ea typeface="宋体" panose="02010600030101010101" pitchFamily="2" charset="-122"/>
              </a:rPr>
              <a:t>2024/8/9</a:t>
            </a:fld>
            <a:endParaRPr lang="zh-CN" altLang="en-US">
              <a:solidFill>
                <a:prstClr val="black"/>
              </a:solidFill>
              <a:ea typeface="宋体" panose="02010600030101010101" pitchFamily="2" charset="-122"/>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a typeface="宋体" panose="02010600030101010101" pitchFamily="2" charset="-122"/>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0081F58-5F54-48AF-9089-08FFC3FC9381}" type="slidenum">
              <a:rPr lang="zh-CN" altLang="en-US" smtClean="0">
                <a:solidFill>
                  <a:prstClr val="black"/>
                </a:solidFill>
                <a:ea typeface="宋体" panose="02010600030101010101" pitchFamily="2" charset="-122"/>
              </a:rPr>
              <a:t>‹#›</a:t>
            </a:fld>
            <a:endParaRPr lang="zh-CN" altLang="en-US">
              <a:solidFill>
                <a:prstClr val="black"/>
              </a:solidFill>
              <a:ea typeface="宋体" panose="02010600030101010101" pitchFamily="2"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solidFill>
                  <a:prstClr val="black"/>
                </a:solidFill>
                <a:ea typeface="宋体" panose="02010600030101010101" pitchFamily="2" charset="-122"/>
              </a:rPr>
              <a:t>2024/8/9</a:t>
            </a:fld>
            <a:endParaRPr lang="zh-CN" altLang="en-US">
              <a:solidFill>
                <a:prstClr val="black"/>
              </a:solidFill>
              <a:ea typeface="宋体" panose="02010600030101010101" pitchFamily="2" charset="-122"/>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solidFill>
                <a:prstClr val="black"/>
              </a:solidFill>
              <a:ea typeface="宋体" panose="02010600030101010101" pitchFamily="2" charset="-122"/>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solidFill>
                  <a:prstClr val="black"/>
                </a:solidFill>
                <a:ea typeface="宋体" panose="02010600030101010101" pitchFamily="2" charset="-122"/>
              </a:rPr>
              <a:t>‹#›</a:t>
            </a:fld>
            <a:endParaRPr lang="zh-CN" altLang="en-US">
              <a:solidFill>
                <a:prstClr val="black"/>
              </a:solidFill>
              <a:ea typeface="宋体" panose="02010600030101010101" pitchFamily="2"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rgbClr val="145DBE"/>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solidFill>
                <a:prstClr val="white"/>
              </a:solidFill>
            </a:endParaRPr>
          </a:p>
        </p:txBody>
      </p:sp>
      <p:sp>
        <p:nvSpPr>
          <p:cNvPr id="6" name="Isosceles Triangle 10"/>
          <p:cNvSpPr/>
          <p:nvPr userDrawn="1"/>
        </p:nvSpPr>
        <p:spPr>
          <a:xfrm rot="10610802">
            <a:off x="8504736" y="316259"/>
            <a:ext cx="366581" cy="196391"/>
          </a:xfrm>
          <a:prstGeom prst="triangle">
            <a:avLst/>
          </a:prstGeom>
          <a:solidFill>
            <a:srgbClr val="145DBE"/>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solidFill>
                <a:prstClr val="white"/>
              </a:solidFill>
            </a:endParaRPr>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solidFill>
                  <a:prstClr val="white"/>
                </a:solidFill>
              </a:rPr>
              <a:t>‹#›</a:t>
            </a:fld>
            <a:endParaRPr lang="en-US" sz="1000" dirty="0">
              <a:solidFill>
                <a:prstClr val="white"/>
              </a:solidFill>
            </a:endParaRPr>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solidFill>
                  <a:prstClr val="black"/>
                </a:solidFill>
                <a:ea typeface="宋体" panose="02010600030101010101" pitchFamily="2" charset="-122"/>
              </a:endParaRPr>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solidFill>
                  <a:prstClr val="black"/>
                </a:solidFill>
                <a:ea typeface="宋体" panose="02010600030101010101" pitchFamily="2" charset="-122"/>
              </a:endParaRPr>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solidFill>
                  <a:prstClr val="black"/>
                </a:solidFill>
                <a:ea typeface="宋体" panose="02010600030101010101" pitchFamily="2" charset="-122"/>
              </a:endParaRPr>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solidFill>
                  <a:prstClr val="black"/>
                </a:solidFill>
                <a:ea typeface="宋体" panose="02010600030101010101" pitchFamily="2" charset="-122"/>
              </a:endParaRPr>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123478"/>
            <a:ext cx="1008112" cy="1008112"/>
          </a:xfrm>
          <a:prstGeom prst="rect">
            <a:avLst/>
          </a:prstGeom>
          <a:noFill/>
          <a:effectLst>
            <a:outerShdw blurRad="127000" dist="63500" dir="3000000" sx="104000" sy="104000" algn="tl" rotWithShape="0">
              <a:prstClr val="black">
                <a:alpha val="34000"/>
              </a:prstClr>
            </a:outerShdw>
          </a:effec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p:spPr>
      </p:pic>
      <p:sp>
        <p:nvSpPr>
          <p:cNvPr id="17" name="矩形 3"/>
          <p:cNvSpPr>
            <a:spLocks noChangeArrowheads="1"/>
          </p:cNvSpPr>
          <p:nvPr userDrawn="1"/>
        </p:nvSpPr>
        <p:spPr bwMode="auto">
          <a:xfrm>
            <a:off x="1187624" y="612722"/>
            <a:ext cx="2587892" cy="230836"/>
          </a:xfrm>
          <a:prstGeom prst="rect">
            <a:avLst/>
          </a:prstGeom>
          <a:noFill/>
          <a:ln>
            <a:noFill/>
          </a:ln>
        </p:spPr>
        <p:txBody>
          <a:bodyPr wrap="none" lIns="68582" tIns="34292" rIns="68582" bIns="34292">
            <a:spAutoFit/>
          </a:bodyPr>
          <a:lstStyle/>
          <a:p>
            <a:r>
              <a:rPr lang="en-US" altLang="zh-CN" sz="1050" dirty="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dirty="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t>2024/8/9</a:t>
            </a:fld>
            <a:endParaRPr kumimoji="1"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t>2024/8/9</a:t>
            </a:fld>
            <a:endParaRPr kumimoji="1"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t>2024/8/9</a:t>
            </a:fld>
            <a:endParaRPr kumimoji="1"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t>2024/8/9</a:t>
            </a:fld>
            <a:endParaRPr kumimoji="1"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t>2024/8/9</a:t>
            </a:fld>
            <a:endParaRPr kumimoji="1" lang="zh-CN" altLang="en-US"/>
          </a:p>
        </p:txBody>
      </p:sp>
      <p:sp>
        <p:nvSpPr>
          <p:cNvPr id="3" name="页脚占位符 2"/>
          <p:cNvSpPr>
            <a:spLocks noGrp="1"/>
          </p:cNvSpPr>
          <p:nvPr>
            <p:ph type="ftr" sz="quarter" idx="11"/>
          </p:nvPr>
        </p:nvSpPr>
        <p:spPr>
          <a:xfrm>
            <a:off x="3124200" y="4767263"/>
            <a:ext cx="2895600" cy="274637"/>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A6B2FED3-41CF-1649-B0D5-4D2B3C388DDB}" type="datetimeFigureOut">
              <a:rPr kumimoji="1" lang="zh-CN" altLang="en-US" smtClean="0"/>
              <a:t>2024/8/9</a:t>
            </a:fld>
            <a:endParaRPr kumimoji="1"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4637"/>
          </a:xfrm>
          <a:prstGeom prst="rect">
            <a:avLst/>
          </a:prstGeom>
        </p:spPr>
        <p:txBody>
          <a:bodyPr/>
          <a:lstStyle/>
          <a:p>
            <a:fld id="{7CCD8418-5138-274F-BAE1-F90B2AC94F56}"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85"/>
          <p:cNvSpPr txBox="1"/>
          <p:nvPr/>
        </p:nvSpPr>
        <p:spPr>
          <a:xfrm>
            <a:off x="635" y="1131570"/>
            <a:ext cx="9168765" cy="768350"/>
          </a:xfrm>
          <a:prstGeom prst="rect">
            <a:avLst/>
          </a:prstGeom>
          <a:noFill/>
        </p:spPr>
        <p:txBody>
          <a:bodyPr wrap="square" rtlCol="0">
            <a:spAutoFit/>
          </a:bodyPr>
          <a:lstStyle/>
          <a:p>
            <a:pPr algn="ctr"/>
            <a:r>
              <a:rPr lang="zh-CN" altLang="en-US" sz="4400" b="1" dirty="0">
                <a:ln w="12700">
                  <a:solidFill>
                    <a:schemeClr val="bg1"/>
                  </a:solidFill>
                  <a:prstDash val="solid"/>
                </a:ln>
                <a:solidFill>
                  <a:srgbClr val="0170C0"/>
                </a:solidFill>
                <a:effectLst>
                  <a:glow rad="228600">
                    <a:schemeClr val="bg1">
                      <a:alpha val="40000"/>
                    </a:schemeClr>
                  </a:glow>
                  <a:outerShdw blurRad="12700" dist="38100" dir="2700000" algn="tl" rotWithShape="0">
                    <a:schemeClr val="accent5">
                      <a:lumMod val="60000"/>
                      <a:lumOff val="40000"/>
                    </a:schemeClr>
                  </a:outerShdw>
                </a:effectLst>
                <a:latin typeface="+mn-lt"/>
                <a:ea typeface="+mn-ea"/>
                <a:cs typeface="+mn-ea"/>
                <a:sym typeface="+mn-lt"/>
              </a:rPr>
              <a:t>南江县托底性帮扶政策业务培训</a:t>
            </a:r>
          </a:p>
        </p:txBody>
      </p:sp>
      <p:sp>
        <p:nvSpPr>
          <p:cNvPr id="87" name="文本框 86"/>
          <p:cNvSpPr txBox="1"/>
          <p:nvPr/>
        </p:nvSpPr>
        <p:spPr>
          <a:xfrm>
            <a:off x="3287395" y="2591100"/>
            <a:ext cx="2595245" cy="368300"/>
          </a:xfrm>
          <a:prstGeom prst="rect">
            <a:avLst/>
          </a:prstGeom>
          <a:noFill/>
        </p:spPr>
        <p:txBody>
          <a:bodyPr wrap="square" rtlCol="0">
            <a:spAutoFit/>
          </a:bodyPr>
          <a:lstStyle/>
          <a:p>
            <a:pPr algn="ctr"/>
            <a:r>
              <a:rPr lang="zh-CN" altLang="en-US" dirty="0">
                <a:solidFill>
                  <a:srgbClr val="010101"/>
                </a:solidFill>
                <a:latin typeface="方正小标宋简体" panose="02010601030101010101" pitchFamily="2" charset="-122"/>
                <a:ea typeface="方正小标宋简体" panose="02010601030101010101" pitchFamily="2" charset="-122"/>
                <a:cs typeface="+mn-ea"/>
                <a:sym typeface="+mn-lt"/>
              </a:rPr>
              <a:t>南江县发展和改革局</a:t>
            </a:r>
          </a:p>
        </p:txBody>
      </p:sp>
      <p:sp>
        <p:nvSpPr>
          <p:cNvPr id="88" name="文本框 87"/>
          <p:cNvSpPr txBox="1"/>
          <p:nvPr/>
        </p:nvSpPr>
        <p:spPr>
          <a:xfrm>
            <a:off x="3663179" y="3435846"/>
            <a:ext cx="1843678" cy="337185"/>
          </a:xfrm>
          <a:prstGeom prst="rect">
            <a:avLst/>
          </a:prstGeom>
          <a:noFill/>
        </p:spPr>
        <p:txBody>
          <a:bodyPr wrap="square" rtlCol="0">
            <a:spAutoFit/>
          </a:bodyPr>
          <a:lstStyle/>
          <a:p>
            <a:pPr algn="ctr"/>
            <a:r>
              <a:rPr lang="en-US" altLang="zh-CN" sz="1600" dirty="0">
                <a:solidFill>
                  <a:srgbClr val="3C8ECD"/>
                </a:solidFill>
                <a:latin typeface="+mn-lt"/>
                <a:ea typeface="+mn-ea"/>
                <a:cs typeface="+mn-ea"/>
                <a:sym typeface="+mn-lt"/>
              </a:rPr>
              <a:t>2024</a:t>
            </a:r>
            <a:r>
              <a:rPr lang="zh-CN" altLang="en-US" sz="1600" dirty="0">
                <a:solidFill>
                  <a:srgbClr val="3C8ECD"/>
                </a:solidFill>
                <a:latin typeface="+mn-lt"/>
                <a:ea typeface="+mn-ea"/>
                <a:cs typeface="+mn-ea"/>
                <a:sym typeface="+mn-lt"/>
              </a:rPr>
              <a:t>年</a:t>
            </a:r>
            <a:r>
              <a:rPr lang="en-US" altLang="zh-CN" sz="1600" dirty="0">
                <a:solidFill>
                  <a:srgbClr val="3C8ECD"/>
                </a:solidFill>
                <a:latin typeface="+mn-lt"/>
                <a:ea typeface="+mn-ea"/>
                <a:cs typeface="+mn-ea"/>
                <a:sym typeface="+mn-lt"/>
              </a:rPr>
              <a:t>8</a:t>
            </a:r>
            <a:r>
              <a:rPr lang="zh-CN" altLang="en-US" sz="1600" dirty="0">
                <a:solidFill>
                  <a:srgbClr val="3C8ECD"/>
                </a:solidFill>
                <a:latin typeface="+mn-lt"/>
                <a:ea typeface="+mn-ea"/>
                <a:cs typeface="+mn-ea"/>
                <a:sym typeface="+mn-lt"/>
              </a:rPr>
              <a:t>月</a:t>
            </a:r>
            <a:r>
              <a:rPr lang="en-US" altLang="zh-CN" sz="1600" dirty="0">
                <a:solidFill>
                  <a:srgbClr val="3C8ECD"/>
                </a:solidFill>
                <a:latin typeface="+mn-lt"/>
                <a:ea typeface="+mn-ea"/>
                <a:cs typeface="+mn-ea"/>
                <a:sym typeface="+mn-lt"/>
              </a:rPr>
              <a:t>9</a:t>
            </a:r>
            <a:r>
              <a:rPr lang="zh-CN" altLang="en-US" sz="1600" dirty="0">
                <a:solidFill>
                  <a:srgbClr val="3C8ECD"/>
                </a:solidFill>
                <a:latin typeface="+mn-lt"/>
                <a:ea typeface="+mn-ea"/>
                <a:cs typeface="+mn-ea"/>
                <a:sym typeface="+mn-lt"/>
              </a:rPr>
              <a:t>日</a:t>
            </a:r>
          </a:p>
        </p:txBody>
      </p:sp>
      <p:sp>
        <p:nvSpPr>
          <p:cNvPr id="6" name="矩形 5"/>
          <p:cNvSpPr/>
          <p:nvPr/>
        </p:nvSpPr>
        <p:spPr>
          <a:xfrm>
            <a:off x="6636271" y="4674101"/>
            <a:ext cx="2369840" cy="369332"/>
          </a:xfrm>
          <a:prstGeom prst="rect">
            <a:avLst/>
          </a:prstGeom>
          <a:solidFill>
            <a:schemeClr val="accent2"/>
          </a:solidFill>
        </p:spPr>
        <p:txBody>
          <a:bodyPr wrap="square">
            <a:spAutoFit/>
          </a:bodyPr>
          <a:lstStyle/>
          <a:p>
            <a:pPr algn="ctr"/>
            <a:r>
              <a:rPr lang="zh-CN" altLang="en-US" dirty="0" smtClean="0">
                <a:solidFill>
                  <a:schemeClr val="bg1"/>
                </a:solidFill>
              </a:rPr>
              <a:t>扫一扫下载</a:t>
            </a:r>
            <a:r>
              <a:rPr lang="en-US" altLang="zh-CN" dirty="0" smtClean="0">
                <a:solidFill>
                  <a:schemeClr val="bg1"/>
                </a:solidFill>
              </a:rPr>
              <a:t>PPT</a:t>
            </a:r>
            <a:endParaRPr lang="zh-CN" altLang="en-US" dirty="0">
              <a:solidFill>
                <a:schemeClr val="bg1"/>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211710"/>
            <a:ext cx="2369840" cy="2369840"/>
          </a:xfrm>
          <a:prstGeom prst="rect">
            <a:avLst/>
          </a:prstGeom>
        </p:spPr>
      </p:pic>
      <p:sp>
        <p:nvSpPr>
          <p:cNvPr id="3" name="文本框 2"/>
          <p:cNvSpPr txBox="1"/>
          <p:nvPr/>
        </p:nvSpPr>
        <p:spPr>
          <a:xfrm>
            <a:off x="3287395" y="2933365"/>
            <a:ext cx="2595245" cy="368300"/>
          </a:xfrm>
          <a:prstGeom prst="rect">
            <a:avLst/>
          </a:prstGeom>
          <a:noFill/>
        </p:spPr>
        <p:txBody>
          <a:bodyPr wrap="square" rtlCol="0">
            <a:spAutoFit/>
          </a:bodyPr>
          <a:lstStyle/>
          <a:p>
            <a:pPr algn="ctr"/>
            <a:r>
              <a:rPr lang="zh-CN" altLang="en-US" dirty="0">
                <a:solidFill>
                  <a:srgbClr val="010101"/>
                </a:solidFill>
                <a:latin typeface="楷体" panose="02010609060101010101" charset="-122"/>
                <a:ea typeface="楷体" panose="02010609060101010101" charset="-122"/>
                <a:cs typeface="+mn-ea"/>
                <a:sym typeface="+mn-lt"/>
              </a:rPr>
              <a:t>辛勤</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23528" y="195486"/>
          <a:ext cx="8496941" cy="4926867"/>
        </p:xfrm>
        <a:graphic>
          <a:graphicData uri="http://schemas.openxmlformats.org/drawingml/2006/table">
            <a:tbl>
              <a:tblPr>
                <a:tableStyleId>{7DF18680-E054-41AD-8BC1-D1AEF772440D}</a:tableStyleId>
              </a:tblPr>
              <a:tblGrid>
                <a:gridCol w="407852"/>
                <a:gridCol w="611779"/>
                <a:gridCol w="2204352"/>
                <a:gridCol w="359299"/>
                <a:gridCol w="407852"/>
                <a:gridCol w="407852"/>
                <a:gridCol w="407852"/>
                <a:gridCol w="407852"/>
                <a:gridCol w="407852"/>
                <a:gridCol w="407852"/>
                <a:gridCol w="1330378"/>
                <a:gridCol w="1136169"/>
              </a:tblGrid>
              <a:tr h="0">
                <a:tc gridSpan="12">
                  <a:txBody>
                    <a:bodyPr/>
                    <a:lstStyle/>
                    <a:p>
                      <a:pPr marL="0" algn="ctr" defTabSz="457200" rtl="0" eaLnBrk="1" fontAlgn="ctr" latinLnBrk="0" hangingPunct="1"/>
                      <a:r>
                        <a:rPr lang="zh-CN" altLang="en-US" sz="1200" b="1" u="none" strike="noStrike" kern="1200" dirty="0">
                          <a:solidFill>
                            <a:schemeClr val="dk1"/>
                          </a:solidFill>
                          <a:effectLst/>
                          <a:latin typeface="+mn-lt"/>
                          <a:ea typeface="+mn-ea"/>
                          <a:cs typeface="+mn-cs"/>
                        </a:rPr>
                        <a:t>巴中市县（区）及经开区高质量发展年度综合绩效评价指标（试行）</a:t>
                      </a:r>
                    </a:p>
                  </a:txBody>
                  <a:tcPr marL="673" marR="673" marT="673"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153227">
                <a:tc rowSpan="2">
                  <a:txBody>
                    <a:bodyPr/>
                    <a:lstStyle/>
                    <a:p>
                      <a:pPr algn="ctr" fontAlgn="ctr"/>
                      <a:r>
                        <a:rPr lang="zh-CN" altLang="en-US" sz="900" u="none" strike="noStrike" dirty="0">
                          <a:effectLst/>
                        </a:rPr>
                        <a:t>序号</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900" u="none" strike="noStrike">
                          <a:effectLst/>
                        </a:rPr>
                        <a:t>指标分类</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900" u="none" strike="noStrike">
                          <a:effectLst/>
                        </a:rPr>
                        <a:t>指标名称</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900" u="none" strike="noStrike">
                          <a:effectLst/>
                        </a:rPr>
                        <a:t>指标</a:t>
                      </a:r>
                      <a:br>
                        <a:rPr lang="zh-CN" altLang="en-US" sz="900" u="none" strike="noStrike">
                          <a:effectLst/>
                        </a:rPr>
                      </a:br>
                      <a:r>
                        <a:rPr lang="zh-CN" altLang="en-US" sz="900" u="none" strike="noStrike">
                          <a:effectLst/>
                        </a:rPr>
                        <a:t>性质</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gridSpan="6">
                  <a:txBody>
                    <a:bodyPr/>
                    <a:lstStyle/>
                    <a:p>
                      <a:pPr algn="ctr" fontAlgn="ctr"/>
                      <a:r>
                        <a:rPr lang="zh-CN" altLang="en-US" sz="900" u="none" strike="noStrike" dirty="0">
                          <a:effectLst/>
                        </a:rPr>
                        <a:t>权重（</a:t>
                      </a:r>
                      <a:r>
                        <a:rPr lang="en-US" altLang="zh-CN" sz="900" u="none" strike="noStrike" dirty="0">
                          <a:effectLst/>
                        </a:rPr>
                        <a:t>%</a:t>
                      </a:r>
                      <a:r>
                        <a:rPr lang="zh-CN" altLang="en-US" sz="900" u="none" strike="noStrike" dirty="0">
                          <a:effectLst/>
                        </a:rPr>
                        <a:t>）</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rowSpan="2">
                  <a:txBody>
                    <a:bodyPr/>
                    <a:lstStyle/>
                    <a:p>
                      <a:pPr algn="ctr" fontAlgn="ctr"/>
                      <a:r>
                        <a:rPr lang="zh-CN" altLang="en-US" sz="900" u="none" strike="noStrike" dirty="0">
                          <a:effectLst/>
                        </a:rPr>
                        <a:t>主管部门</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900" u="none" strike="noStrike">
                          <a:effectLst/>
                        </a:rPr>
                        <a:t>评价数据来源</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05707">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900" u="none" strike="noStrike">
                          <a:effectLst/>
                        </a:rPr>
                        <a:t>巴州区</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恩阳区</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南江县</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通江县</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平昌县</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巴中</a:t>
                      </a:r>
                      <a:br>
                        <a:rPr lang="zh-CN" altLang="en-US" sz="900" u="none" strike="noStrike">
                          <a:effectLst/>
                        </a:rPr>
                      </a:br>
                      <a:r>
                        <a:rPr lang="zh-CN" altLang="en-US" sz="900" u="none" strike="noStrike">
                          <a:effectLst/>
                        </a:rPr>
                        <a:t>经开区</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vMerge="1">
                  <a:txBody>
                    <a:bodyPr/>
                    <a:lstStyle/>
                    <a:p>
                      <a:endParaRPr lang="zh-CN"/>
                    </a:p>
                  </a:txBody>
                  <a:tcPr/>
                </a:tc>
                <a:tc vMerge="1">
                  <a:txBody>
                    <a:bodyPr/>
                    <a:lstStyle/>
                    <a:p>
                      <a:endParaRPr lang="zh-CN"/>
                    </a:p>
                  </a:txBody>
                  <a:tcPr/>
                </a:tc>
              </a:tr>
              <a:tr h="153227">
                <a:tc>
                  <a:txBody>
                    <a:bodyPr/>
                    <a:lstStyle/>
                    <a:p>
                      <a:pPr algn="ctr" fontAlgn="ctr"/>
                      <a:r>
                        <a:rPr lang="en-US" altLang="zh-CN" sz="900" u="none" strike="noStrike" dirty="0">
                          <a:effectLst/>
                        </a:rPr>
                        <a:t>41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每万人拥有</a:t>
                      </a:r>
                      <a:r>
                        <a:rPr lang="en-US" altLang="zh-CN" sz="900" u="none" strike="noStrike">
                          <a:effectLst/>
                        </a:rPr>
                        <a:t>5G</a:t>
                      </a:r>
                      <a:r>
                        <a:rPr lang="zh-CN" altLang="en-US" sz="900" u="none" strike="noStrike">
                          <a:effectLst/>
                        </a:rPr>
                        <a:t>基站数</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0.25</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0.25</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市经济和信息化局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市经济和信息化局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05707">
                <a:tc>
                  <a:txBody>
                    <a:bodyPr/>
                    <a:lstStyle/>
                    <a:p>
                      <a:pPr algn="ctr" fontAlgn="ctr"/>
                      <a:r>
                        <a:rPr lang="en-US" altLang="zh-CN" sz="900" u="none" strike="noStrike">
                          <a:effectLst/>
                        </a:rPr>
                        <a:t>42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协调发展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dirty="0">
                          <a:effectLst/>
                        </a:rPr>
                        <a:t>常住人口城镇化率</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3</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3</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市住房城乡建设局、</a:t>
                      </a:r>
                      <a:br>
                        <a:rPr lang="zh-CN" altLang="en-US" sz="900" u="none" strike="noStrike">
                          <a:effectLst/>
                        </a:rPr>
                      </a:br>
                      <a:r>
                        <a:rPr lang="zh-CN" altLang="en-US" sz="900" u="none" strike="noStrike">
                          <a:effectLst/>
                        </a:rPr>
                        <a:t>市发展改革委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05707">
                <a:tc>
                  <a:txBody>
                    <a:bodyPr/>
                    <a:lstStyle/>
                    <a:p>
                      <a:pPr algn="ctr" fontAlgn="ctr"/>
                      <a:r>
                        <a:rPr lang="en-US" altLang="zh-CN" sz="900" u="none" strike="noStrike">
                          <a:effectLst/>
                        </a:rPr>
                        <a:t>43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协调发展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城乡居民人均可支配收入之比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逆向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市人力资源社会保障局、</a:t>
                      </a:r>
                      <a:br>
                        <a:rPr lang="zh-CN" altLang="en-US" sz="900" u="none" strike="noStrike">
                          <a:effectLst/>
                        </a:rPr>
                      </a:br>
                      <a:r>
                        <a:rPr lang="zh-CN" altLang="en-US" sz="900" u="none" strike="noStrike">
                          <a:effectLst/>
                        </a:rPr>
                        <a:t>市农业农村局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国家统计局巴中调查队</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44</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协调发展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乡村运输服务水平</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市交通运输局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市交通运输局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45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协调发展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普通国省干线公路路面使用性能指数（</a:t>
                      </a:r>
                      <a:r>
                        <a:rPr lang="en-US" altLang="zh-CN" sz="900" u="none" strike="noStrike">
                          <a:effectLst/>
                        </a:rPr>
                        <a:t>PQI</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市交通运输局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市交通运输局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46</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协调发展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集中式饮用水水源水质达标率</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市生态环境局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市生态环境局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05707">
                <a:tc>
                  <a:txBody>
                    <a:bodyPr/>
                    <a:lstStyle/>
                    <a:p>
                      <a:pPr algn="ctr" fontAlgn="ctr"/>
                      <a:r>
                        <a:rPr lang="en-US" altLang="zh-CN" sz="900" u="none" strike="noStrike">
                          <a:effectLst/>
                        </a:rPr>
                        <a:t>47</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协调发展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城市与农村义务教育学校专任教师本科及以上学历比例之比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逆向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市教育局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市教育局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48</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单位地区生产总值能耗</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逆向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1.5</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市发展改革委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05707">
                <a:tc>
                  <a:txBody>
                    <a:bodyPr/>
                    <a:lstStyle/>
                    <a:p>
                      <a:pPr algn="ctr" fontAlgn="ctr"/>
                      <a:r>
                        <a:rPr lang="en-US" altLang="zh-CN" sz="900" u="none" strike="noStrike">
                          <a:effectLst/>
                        </a:rPr>
                        <a:t>49</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单位地区生产总值二氧化碳排放量</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逆向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市生态环境局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市生态环境局、</a:t>
                      </a:r>
                      <a:br>
                        <a:rPr lang="zh-CN" altLang="en-US" sz="900" u="none" strike="noStrike">
                          <a:effectLst/>
                        </a:rPr>
                      </a:b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05707">
                <a:tc>
                  <a:txBody>
                    <a:bodyPr/>
                    <a:lstStyle/>
                    <a:p>
                      <a:pPr algn="ctr" fontAlgn="ctr"/>
                      <a:r>
                        <a:rPr lang="en-US" altLang="zh-CN" sz="900" u="none" strike="noStrike">
                          <a:effectLst/>
                        </a:rPr>
                        <a:t>50</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单位地区生产总值建设用地使用面积</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逆向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1.5</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2</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市自然资源和规划局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市自然资源和规划局、</a:t>
                      </a:r>
                      <a:br>
                        <a:rPr lang="zh-CN" altLang="en-US" sz="900" u="none" strike="noStrike">
                          <a:effectLst/>
                        </a:rPr>
                      </a:b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51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en-US" sz="900" u="none" strike="noStrike">
                          <a:effectLst/>
                        </a:rPr>
                        <a:t>PM2.5</a:t>
                      </a:r>
                      <a:r>
                        <a:rPr lang="zh-CN" altLang="en-US" sz="900" u="none" strike="noStrike">
                          <a:effectLst/>
                        </a:rPr>
                        <a:t>年平均浓度</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逆向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0.75</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市生态环境局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市生态环境局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05707">
                <a:tc>
                  <a:txBody>
                    <a:bodyPr/>
                    <a:lstStyle/>
                    <a:p>
                      <a:pPr algn="ctr" fontAlgn="ctr"/>
                      <a:r>
                        <a:rPr lang="en-US" altLang="zh-CN" sz="900" u="none" strike="noStrike">
                          <a:effectLst/>
                        </a:rPr>
                        <a:t>52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污水垃圾处理率</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市住房城乡建设局、</a:t>
                      </a:r>
                      <a:br>
                        <a:rPr lang="zh-CN" altLang="en-US" sz="900" u="none" strike="noStrike">
                          <a:effectLst/>
                        </a:rPr>
                      </a:br>
                      <a:r>
                        <a:rPr lang="zh-CN" altLang="en-US" sz="900" u="none" strike="noStrike">
                          <a:effectLst/>
                        </a:rPr>
                        <a:t>市生态环境局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市住房城乡建设局、</a:t>
                      </a:r>
                      <a:br>
                        <a:rPr lang="zh-CN" altLang="en-US" sz="900" u="none" strike="noStrike" dirty="0">
                          <a:effectLst/>
                        </a:rPr>
                      </a:br>
                      <a:r>
                        <a:rPr lang="zh-CN" altLang="en-US" sz="900" u="none" strike="noStrike" dirty="0">
                          <a:effectLst/>
                        </a:rPr>
                        <a:t>市生态环境局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53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地表水达到或好于</a:t>
                      </a:r>
                      <a:r>
                        <a:rPr lang="en-US" altLang="zh-CN" sz="900" u="none" strike="noStrike">
                          <a:effectLst/>
                        </a:rPr>
                        <a:t>Ⅲ</a:t>
                      </a:r>
                      <a:r>
                        <a:rPr lang="zh-CN" altLang="en-US" sz="900" u="none" strike="noStrike">
                          <a:effectLst/>
                        </a:rPr>
                        <a:t>类水体比例</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市生态环境局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市生态环境局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54</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森林覆盖率</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市林业局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市林业局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05707">
                <a:tc>
                  <a:txBody>
                    <a:bodyPr/>
                    <a:lstStyle/>
                    <a:p>
                      <a:pPr algn="ctr" fontAlgn="ctr"/>
                      <a:r>
                        <a:rPr lang="en-US" altLang="zh-CN" sz="900" u="none" strike="noStrike">
                          <a:effectLst/>
                        </a:rPr>
                        <a:t>55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非化石能源占能源消费总量比重</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市发展改革委</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a:t>
                      </a:r>
                      <a:br>
                        <a:rPr lang="zh-CN" altLang="en-US" sz="900" u="none" strike="noStrike">
                          <a:effectLst/>
                        </a:rPr>
                      </a:br>
                      <a:r>
                        <a:rPr lang="zh-CN" altLang="en-US" sz="900" u="none" strike="noStrike">
                          <a:effectLst/>
                        </a:rPr>
                        <a:t>市发展改革委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56</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单位地区生产总值用水量</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逆向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市水利局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市水利局、市统计局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57</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空气质量优良天数比率</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市生态环境局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市生态环境局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58</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生态质量指数（</a:t>
                      </a:r>
                      <a:r>
                        <a:rPr lang="en-US" altLang="zh-CN" sz="900" u="none" strike="noStrike">
                          <a:effectLst/>
                        </a:rPr>
                        <a:t>EQI</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市生态环境局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市生态环境局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05707">
                <a:tc>
                  <a:txBody>
                    <a:bodyPr/>
                    <a:lstStyle/>
                    <a:p>
                      <a:pPr algn="ctr" fontAlgn="ctr"/>
                      <a:r>
                        <a:rPr lang="en-US" altLang="zh-CN" sz="900" u="none" strike="noStrike">
                          <a:effectLst/>
                        </a:rPr>
                        <a:t>59</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绿色发展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一般工业固体废物综合利用率</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市生态环境局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市生态环境局、市经济和信息化局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53227">
                <a:tc>
                  <a:txBody>
                    <a:bodyPr/>
                    <a:lstStyle/>
                    <a:p>
                      <a:pPr algn="ctr" fontAlgn="ctr"/>
                      <a:r>
                        <a:rPr lang="en-US" altLang="zh-CN" sz="900" u="none" strike="noStrike">
                          <a:effectLst/>
                        </a:rPr>
                        <a:t>60</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开放发展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人均货物和服务贸易总额</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市商务局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市商务局、市统计局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1520" y="12454"/>
          <a:ext cx="8640959" cy="5089890"/>
        </p:xfrm>
        <a:graphic>
          <a:graphicData uri="http://schemas.openxmlformats.org/drawingml/2006/table">
            <a:tbl>
              <a:tblPr>
                <a:tableStyleId>{7DF18680-E054-41AD-8BC1-D1AEF772440D}</a:tableStyleId>
              </a:tblPr>
              <a:tblGrid>
                <a:gridCol w="414765"/>
                <a:gridCol w="622148"/>
                <a:gridCol w="1940223"/>
                <a:gridCol w="435678"/>
                <a:gridCol w="435678"/>
                <a:gridCol w="508292"/>
                <a:gridCol w="435678"/>
                <a:gridCol w="510614"/>
                <a:gridCol w="414765"/>
                <a:gridCol w="414765"/>
                <a:gridCol w="1352927"/>
                <a:gridCol w="1155426"/>
              </a:tblGrid>
              <a:tr h="132130">
                <a:tc gridSpan="12">
                  <a:txBody>
                    <a:bodyPr/>
                    <a:lstStyle/>
                    <a:p>
                      <a:pPr marL="0" algn="ctr" defTabSz="457200" rtl="0" eaLnBrk="1" fontAlgn="ctr" latinLnBrk="0" hangingPunct="1"/>
                      <a:r>
                        <a:rPr lang="zh-CN" altLang="en-US" sz="1200" b="1" u="none" strike="noStrike" kern="1200" dirty="0">
                          <a:solidFill>
                            <a:schemeClr val="dk1"/>
                          </a:solidFill>
                          <a:effectLst/>
                          <a:latin typeface="+mn-lt"/>
                          <a:ea typeface="+mn-ea"/>
                          <a:cs typeface="+mn-cs"/>
                        </a:rPr>
                        <a:t>巴中市县（区）及经开区高质量发展年度综合绩效评价指标（试行）</a:t>
                      </a:r>
                    </a:p>
                  </a:txBody>
                  <a:tcPr marL="673" marR="673" marT="673"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132130">
                <a:tc rowSpan="2">
                  <a:txBody>
                    <a:bodyPr/>
                    <a:lstStyle/>
                    <a:p>
                      <a:pPr algn="ctr" fontAlgn="ctr"/>
                      <a:r>
                        <a:rPr lang="zh-CN" altLang="en-US" sz="800" u="none" strike="noStrike" dirty="0">
                          <a:effectLst/>
                        </a:rPr>
                        <a:t>序号</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800" u="none" strike="noStrike">
                          <a:effectLst/>
                        </a:rPr>
                        <a:t>指标分类</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800" u="none" strike="noStrike">
                          <a:effectLst/>
                        </a:rPr>
                        <a:t>指标名称</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800" u="none" strike="noStrike">
                          <a:effectLst/>
                        </a:rPr>
                        <a:t>指标</a:t>
                      </a:r>
                      <a:br>
                        <a:rPr lang="zh-CN" altLang="en-US" sz="800" u="none" strike="noStrike">
                          <a:effectLst/>
                        </a:rPr>
                      </a:br>
                      <a:r>
                        <a:rPr lang="zh-CN" altLang="en-US" sz="800" u="none" strike="noStrike">
                          <a:effectLst/>
                        </a:rPr>
                        <a:t>性质</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gridSpan="6">
                  <a:txBody>
                    <a:bodyPr/>
                    <a:lstStyle/>
                    <a:p>
                      <a:pPr algn="ctr" fontAlgn="ctr"/>
                      <a:r>
                        <a:rPr lang="zh-CN" altLang="en-US" sz="800" u="none" strike="noStrike" dirty="0">
                          <a:effectLst/>
                        </a:rPr>
                        <a:t>权重（</a:t>
                      </a:r>
                      <a:r>
                        <a:rPr lang="en-US" altLang="zh-CN" sz="800" u="none" strike="noStrike" dirty="0">
                          <a:effectLst/>
                        </a:rPr>
                        <a:t>%</a:t>
                      </a:r>
                      <a:r>
                        <a:rPr lang="zh-CN" altLang="en-US" sz="800" u="none" strike="noStrike" dirty="0">
                          <a:effectLst/>
                        </a:rPr>
                        <a:t>）</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rowSpan="2">
                  <a:txBody>
                    <a:bodyPr/>
                    <a:lstStyle/>
                    <a:p>
                      <a:pPr algn="ctr" fontAlgn="ctr"/>
                      <a:r>
                        <a:rPr lang="zh-CN" altLang="en-US" sz="800" u="none" strike="noStrike">
                          <a:effectLst/>
                        </a:rPr>
                        <a:t>主管部门</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800" u="none" strike="noStrike">
                          <a:effectLst/>
                        </a:rPr>
                        <a:t>评价数据来源</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3614">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800" u="none" strike="noStrike">
                          <a:effectLst/>
                        </a:rPr>
                        <a:t>巴州区</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恩阳区</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南江县</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通江县</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平昌县</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巴中</a:t>
                      </a:r>
                      <a:br>
                        <a:rPr lang="zh-CN" altLang="en-US" sz="800" u="none" strike="noStrike">
                          <a:effectLst/>
                        </a:rPr>
                      </a:br>
                      <a:r>
                        <a:rPr lang="zh-CN" altLang="en-US" sz="800" u="none" strike="noStrike">
                          <a:effectLst/>
                        </a:rPr>
                        <a:t>经开区</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vMerge="1">
                  <a:txBody>
                    <a:bodyPr/>
                    <a:lstStyle/>
                    <a:p>
                      <a:endParaRPr lang="zh-CN"/>
                    </a:p>
                  </a:txBody>
                  <a:tcPr/>
                </a:tc>
                <a:tc vMerge="1">
                  <a:txBody>
                    <a:bodyPr/>
                    <a:lstStyle/>
                    <a:p>
                      <a:endParaRPr lang="zh-CN"/>
                    </a:p>
                  </a:txBody>
                  <a:tcPr/>
                </a:tc>
              </a:tr>
              <a:tr h="263614">
                <a:tc>
                  <a:txBody>
                    <a:bodyPr/>
                    <a:lstStyle/>
                    <a:p>
                      <a:pPr algn="ctr" fontAlgn="ctr"/>
                      <a:r>
                        <a:rPr lang="en-US" altLang="zh-CN" sz="800" u="none" strike="noStrike" dirty="0">
                          <a:effectLst/>
                        </a:rPr>
                        <a:t>61</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开放发展</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人均引进到位国内省外资金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市投资促进局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市投资促进局、市统计局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3614">
                <a:tc>
                  <a:txBody>
                    <a:bodyPr/>
                    <a:lstStyle/>
                    <a:p>
                      <a:pPr algn="ctr" fontAlgn="ctr"/>
                      <a:r>
                        <a:rPr lang="en-US" altLang="zh-CN" sz="800" u="none" strike="noStrike">
                          <a:effectLst/>
                        </a:rPr>
                        <a:t>62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开放发展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人均实际使用外资额</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市投资促进局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市投资促进局、市统计局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3614">
                <a:tc>
                  <a:txBody>
                    <a:bodyPr/>
                    <a:lstStyle/>
                    <a:p>
                      <a:pPr algn="ctr" fontAlgn="ctr"/>
                      <a:r>
                        <a:rPr lang="en-US" altLang="zh-CN" sz="800" u="none" strike="noStrike">
                          <a:effectLst/>
                        </a:rPr>
                        <a:t>63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开放发展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有货物进出口实绩的企业数量占企业法人单位总数的比重</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市商务局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市商务局、市统计局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2130">
                <a:tc>
                  <a:txBody>
                    <a:bodyPr/>
                    <a:lstStyle/>
                    <a:p>
                      <a:pPr algn="ctr" fontAlgn="ctr"/>
                      <a:r>
                        <a:rPr lang="en-US" altLang="zh-CN" sz="800" u="none" strike="noStrike">
                          <a:effectLst/>
                        </a:rPr>
                        <a:t>64</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开放发展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高技术产品出口额占比</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市商务局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市商务局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2130">
                <a:tc>
                  <a:txBody>
                    <a:bodyPr/>
                    <a:lstStyle/>
                    <a:p>
                      <a:pPr algn="ctr" fontAlgn="ctr"/>
                      <a:r>
                        <a:rPr lang="en-US" altLang="zh-CN" sz="800" u="none" strike="noStrike">
                          <a:effectLst/>
                        </a:rPr>
                        <a:t>65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开放发展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dirty="0">
                          <a:effectLst/>
                        </a:rPr>
                        <a:t>知识密集型服务进出口额占比</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市商务局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市商务局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3614">
                <a:tc>
                  <a:txBody>
                    <a:bodyPr/>
                    <a:lstStyle/>
                    <a:p>
                      <a:pPr algn="ctr" fontAlgn="ctr"/>
                      <a:r>
                        <a:rPr lang="en-US" altLang="zh-CN" sz="800" u="none" strike="noStrike">
                          <a:effectLst/>
                        </a:rPr>
                        <a:t>66</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开放发展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dirty="0">
                          <a:effectLst/>
                        </a:rPr>
                        <a:t>高技术产业实际使用外资额占比</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正向</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市投资促进局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市投资促进局、市统计局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3614">
                <a:tc>
                  <a:txBody>
                    <a:bodyPr/>
                    <a:lstStyle/>
                    <a:p>
                      <a:pPr algn="ctr" fontAlgn="ctr"/>
                      <a:r>
                        <a:rPr lang="en-US" altLang="zh-CN" sz="800" u="none" strike="noStrike">
                          <a:effectLst/>
                        </a:rPr>
                        <a:t>67</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城镇调查失业率</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逆向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市人力资源社会保障局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国家统计局巴中调查队</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3614">
                <a:tc>
                  <a:txBody>
                    <a:bodyPr/>
                    <a:lstStyle/>
                    <a:p>
                      <a:pPr algn="ctr" fontAlgn="ctr"/>
                      <a:r>
                        <a:rPr lang="en-US" altLang="zh-CN" sz="800" u="none" strike="noStrike">
                          <a:effectLst/>
                        </a:rPr>
                        <a:t>68</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全体居民人均可支配收入</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市人力资源社会保障局、</a:t>
                      </a:r>
                      <a:br>
                        <a:rPr lang="zh-CN" altLang="en-US" sz="800" u="none" strike="noStrike">
                          <a:effectLst/>
                        </a:rPr>
                      </a:br>
                      <a:r>
                        <a:rPr lang="zh-CN" altLang="en-US" sz="800" u="none" strike="noStrike">
                          <a:effectLst/>
                        </a:rPr>
                        <a:t>市农业农村局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国家统计局巴中调查队</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2130">
                <a:tc>
                  <a:txBody>
                    <a:bodyPr/>
                    <a:lstStyle/>
                    <a:p>
                      <a:pPr algn="ctr" fontAlgn="ctr"/>
                      <a:r>
                        <a:rPr lang="en-US" altLang="zh-CN" sz="800" u="none" strike="noStrike">
                          <a:effectLst/>
                        </a:rPr>
                        <a:t>69</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劳动年龄人口平均受教育年限</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市教育局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2130">
                <a:tc>
                  <a:txBody>
                    <a:bodyPr/>
                    <a:lstStyle/>
                    <a:p>
                      <a:pPr algn="ctr" fontAlgn="ctr"/>
                      <a:r>
                        <a:rPr lang="en-US" altLang="zh-CN" sz="800" u="none" strike="noStrike">
                          <a:effectLst/>
                        </a:rPr>
                        <a:t>70</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预期寿命</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市卫生健康委</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90829">
                <a:tc>
                  <a:txBody>
                    <a:bodyPr/>
                    <a:lstStyle/>
                    <a:p>
                      <a:pPr algn="ctr" fontAlgn="ctr"/>
                      <a:r>
                        <a:rPr lang="en-US" altLang="zh-CN" sz="800" u="none" strike="noStrike">
                          <a:effectLst/>
                        </a:rPr>
                        <a:t>71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住房达标率</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1.5</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市住房城乡建设局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市住房城乡建设局、国家统计局巴中调查队</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2130">
                <a:tc>
                  <a:txBody>
                    <a:bodyPr/>
                    <a:lstStyle/>
                    <a:p>
                      <a:pPr algn="ctr" fontAlgn="ctr"/>
                      <a:r>
                        <a:rPr lang="en-US" altLang="zh-CN" sz="800" u="none" strike="noStrike">
                          <a:effectLst/>
                        </a:rPr>
                        <a:t>72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巩固脱贫成果后评估情况</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市农业农村局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市农业农村局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3614">
                <a:tc>
                  <a:txBody>
                    <a:bodyPr/>
                    <a:lstStyle/>
                    <a:p>
                      <a:pPr algn="ctr" fontAlgn="ctr"/>
                      <a:r>
                        <a:rPr lang="en-US" altLang="zh-CN" sz="800" u="none" strike="noStrike">
                          <a:effectLst/>
                        </a:rPr>
                        <a:t>73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城乡居民基本养老保险参保率</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0.5</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0.5</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市人力资源社会保障局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市人力资源社会保障局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2130">
                <a:tc>
                  <a:txBody>
                    <a:bodyPr/>
                    <a:lstStyle/>
                    <a:p>
                      <a:pPr algn="ctr" fontAlgn="ctr"/>
                      <a:r>
                        <a:rPr lang="en-US" altLang="zh-CN" sz="800" u="none" strike="noStrike">
                          <a:effectLst/>
                        </a:rPr>
                        <a:t>74</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财政绩效管理</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市财政局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市财政局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95099">
                <a:tc>
                  <a:txBody>
                    <a:bodyPr/>
                    <a:lstStyle/>
                    <a:p>
                      <a:pPr algn="ctr" fontAlgn="ctr"/>
                      <a:r>
                        <a:rPr lang="en-US" altLang="zh-CN" sz="800" u="none" strike="noStrike">
                          <a:effectLst/>
                        </a:rPr>
                        <a:t>75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dirty="0">
                          <a:effectLst/>
                        </a:rPr>
                        <a:t>积极应对人口老龄化能力指数</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0.25</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0.25</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市发展改革委、市民政局、市卫生健康委、市教育局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市发展改革委、市民政局、市卫生健康委、</a:t>
                      </a:r>
                      <a:br>
                        <a:rPr lang="zh-CN" altLang="en-US" sz="800" u="none" strike="noStrike">
                          <a:effectLst/>
                        </a:rPr>
                      </a:br>
                      <a:r>
                        <a:rPr lang="zh-CN" altLang="en-US" sz="800" u="none" strike="noStrike">
                          <a:effectLst/>
                        </a:rPr>
                        <a:t>市教育局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2130">
                <a:tc>
                  <a:txBody>
                    <a:bodyPr/>
                    <a:lstStyle/>
                    <a:p>
                      <a:pPr algn="ctr" fontAlgn="ctr"/>
                      <a:r>
                        <a:rPr lang="en-US" altLang="zh-CN" sz="800" u="none" strike="noStrike">
                          <a:effectLst/>
                        </a:rPr>
                        <a:t>76</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个人卫生支出占卫生总费用的比重</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逆向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市卫生健康委</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市卫生健康委</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3614">
                <a:tc>
                  <a:txBody>
                    <a:bodyPr/>
                    <a:lstStyle/>
                    <a:p>
                      <a:pPr algn="ctr" fontAlgn="ctr"/>
                      <a:r>
                        <a:rPr lang="en-US" altLang="zh-CN" sz="800" u="none" strike="noStrike">
                          <a:effectLst/>
                        </a:rPr>
                        <a:t>77</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人均接受文化场馆服务次数</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市文化广播电视体育</a:t>
                      </a:r>
                      <a:br>
                        <a:rPr lang="zh-CN" altLang="en-US" sz="800" u="none" strike="noStrike" dirty="0">
                          <a:effectLst/>
                        </a:rPr>
                      </a:br>
                      <a:r>
                        <a:rPr lang="zh-CN" altLang="en-US" sz="800" u="none" strike="noStrike" dirty="0">
                          <a:effectLst/>
                        </a:rPr>
                        <a:t>和旅游局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市文化广播电视体育和旅游局、市统计局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3614">
                <a:tc>
                  <a:txBody>
                    <a:bodyPr/>
                    <a:lstStyle/>
                    <a:p>
                      <a:pPr algn="ctr" fontAlgn="ctr"/>
                      <a:r>
                        <a:rPr lang="en-US" altLang="zh-CN" sz="800" u="none" strike="noStrike">
                          <a:effectLst/>
                        </a:rPr>
                        <a:t>78</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共享发展</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恩格尔系数</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逆向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市人力资源社会保障局、</a:t>
                      </a:r>
                      <a:br>
                        <a:rPr lang="zh-CN" altLang="en-US" sz="800" u="none" strike="noStrike" dirty="0">
                          <a:effectLst/>
                        </a:rPr>
                      </a:br>
                      <a:r>
                        <a:rPr lang="zh-CN" altLang="en-US" sz="800" u="none" strike="noStrike" dirty="0">
                          <a:effectLst/>
                        </a:rPr>
                        <a:t>市农业农村局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国家统计局巴中调查队</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2130">
                <a:tc>
                  <a:txBody>
                    <a:bodyPr/>
                    <a:lstStyle/>
                    <a:p>
                      <a:pPr algn="ctr" fontAlgn="ctr"/>
                      <a:r>
                        <a:rPr lang="en-US" altLang="zh-CN" sz="800" u="none" strike="noStrike">
                          <a:effectLst/>
                        </a:rPr>
                        <a:t>79</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主观感受</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生态环境满意度</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市生态环境局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市统计局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95099">
                <a:tc>
                  <a:txBody>
                    <a:bodyPr/>
                    <a:lstStyle/>
                    <a:p>
                      <a:pPr algn="ctr" fontAlgn="ctr"/>
                      <a:r>
                        <a:rPr lang="en-US" altLang="zh-CN" sz="800" u="none" strike="noStrike">
                          <a:effectLst/>
                        </a:rPr>
                        <a:t>80</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主观感受</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基本公共服务满意度</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市卫生健康委、市教育局、市文化广播电视体育和旅游局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市统计局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1520" y="51470"/>
          <a:ext cx="8640962" cy="4964437"/>
        </p:xfrm>
        <a:graphic>
          <a:graphicData uri="http://schemas.openxmlformats.org/drawingml/2006/table">
            <a:tbl>
              <a:tblPr>
                <a:tableStyleId>{5C22544A-7EE6-4342-B048-85BDC9FD1C3A}</a:tableStyleId>
              </a:tblPr>
              <a:tblGrid>
                <a:gridCol w="273647"/>
                <a:gridCol w="662457"/>
                <a:gridCol w="1152128"/>
                <a:gridCol w="432048"/>
                <a:gridCol w="5112568"/>
                <a:gridCol w="1008114"/>
              </a:tblGrid>
              <a:tr h="0">
                <a:tc gridSpan="6">
                  <a:txBody>
                    <a:bodyPr/>
                    <a:lstStyle/>
                    <a:p>
                      <a:pPr algn="ctr" fontAlgn="ctr"/>
                      <a:r>
                        <a:rPr lang="zh-CN" altLang="en-US" sz="1200" u="none" strike="noStrike" kern="1200" dirty="0">
                          <a:effectLst/>
                        </a:rPr>
                        <a:t>高质量发展综合绩效评价减分项指标（试行）</a:t>
                      </a:r>
                      <a:endParaRPr lang="zh-CN" altLang="en-US" sz="1200" b="1" u="none" strike="noStrike" kern="1200" dirty="0">
                        <a:solidFill>
                          <a:schemeClr val="dk1"/>
                        </a:solidFill>
                        <a:effectLst/>
                        <a:latin typeface="+mn-lt"/>
                        <a:ea typeface="+mn-ea"/>
                        <a:cs typeface="+mn-cs"/>
                      </a:endParaRPr>
                    </a:p>
                  </a:txBody>
                  <a:tcPr marL="1121" marR="1121" marT="1121"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31006">
                <a:tc>
                  <a:txBody>
                    <a:bodyPr/>
                    <a:lstStyle/>
                    <a:p>
                      <a:pPr algn="ctr" fontAlgn="ctr"/>
                      <a:r>
                        <a:rPr lang="zh-CN" altLang="en-US" sz="700" u="none" strike="noStrike" dirty="0">
                          <a:effectLst/>
                        </a:rPr>
                        <a:t>序号</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分类</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指标名称</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权重（</a:t>
                      </a:r>
                      <a:r>
                        <a:rPr lang="en-US" altLang="zh-CN" sz="700" u="none" strike="noStrike">
                          <a:effectLst/>
                        </a:rPr>
                        <a:t>15%</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扣分标准</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责任单位</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345905">
                <a:tc>
                  <a:txBody>
                    <a:bodyPr/>
                    <a:lstStyle/>
                    <a:p>
                      <a:pPr algn="ctr" fontAlgn="ctr"/>
                      <a:r>
                        <a:rPr lang="en-US" altLang="zh-CN" sz="700" u="none" strike="noStrike">
                          <a:effectLst/>
                        </a:rPr>
                        <a:t>1</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rowSpan="4">
                  <a:txBody>
                    <a:bodyPr/>
                    <a:lstStyle/>
                    <a:p>
                      <a:pPr algn="ctr" fontAlgn="ctr"/>
                      <a:r>
                        <a:rPr lang="zh-CN" altLang="en-US" sz="700" u="none" strike="noStrike">
                          <a:effectLst/>
                        </a:rPr>
                        <a:t>金融风险事件（合计</a:t>
                      </a:r>
                      <a:r>
                        <a:rPr lang="en-US" altLang="zh-CN" sz="700" u="none" strike="noStrike">
                          <a:effectLst/>
                        </a:rPr>
                        <a:t>2%</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dirty="0">
                          <a:effectLst/>
                        </a:rPr>
                        <a:t>债券违约事件</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0.5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700" u="none" strike="noStrike">
                          <a:effectLst/>
                        </a:rPr>
                        <a:t>发生特大事件的扣</a:t>
                      </a:r>
                      <a:r>
                        <a:rPr lang="en-US" altLang="zh-CN" sz="700" u="none" strike="noStrike">
                          <a:effectLst/>
                        </a:rPr>
                        <a:t>100%</a:t>
                      </a:r>
                      <a:r>
                        <a:rPr lang="zh-CN" altLang="en-US" sz="700" u="none" strike="noStrike">
                          <a:effectLst/>
                        </a:rPr>
                        <a:t>，发生重大事件的扣</a:t>
                      </a:r>
                      <a:r>
                        <a:rPr lang="en-US" altLang="zh-CN" sz="700" u="none" strike="noStrike">
                          <a:effectLst/>
                        </a:rPr>
                        <a:t>50%</a:t>
                      </a:r>
                      <a:r>
                        <a:rPr lang="zh-CN" altLang="en-US" sz="700" u="none" strike="noStrike">
                          <a:effectLst/>
                        </a:rPr>
                        <a:t>，发生较大事件的扣</a:t>
                      </a:r>
                      <a:r>
                        <a:rPr lang="en-US" altLang="zh-CN" sz="700" u="none" strike="noStrike">
                          <a:effectLst/>
                        </a:rPr>
                        <a:t>25%</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人行巴中市分行、国家金融监管总局巴中监管分局、市财政局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424451">
                <a:tc>
                  <a:txBody>
                    <a:bodyPr/>
                    <a:lstStyle/>
                    <a:p>
                      <a:pPr algn="ctr" fontAlgn="ctr"/>
                      <a:r>
                        <a:rPr lang="en-US" altLang="zh-CN" sz="700" u="none" strike="noStrike">
                          <a:effectLst/>
                        </a:rPr>
                        <a:t>2</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vMerge="1">
                  <a:txBody>
                    <a:bodyPr/>
                    <a:lstStyle/>
                    <a:p>
                      <a:endParaRPr lang="zh-CN"/>
                    </a:p>
                  </a:txBody>
                  <a:tcPr/>
                </a:tc>
                <a:tc>
                  <a:txBody>
                    <a:bodyPr/>
                    <a:lstStyle/>
                    <a:p>
                      <a:pPr algn="ctr" fontAlgn="ctr"/>
                      <a:r>
                        <a:rPr lang="zh-CN" altLang="en-US" sz="700" u="none" strike="noStrike" dirty="0">
                          <a:effectLst/>
                        </a:rPr>
                        <a:t>非法金融活动及</a:t>
                      </a:r>
                      <a:br>
                        <a:rPr lang="zh-CN" altLang="en-US" sz="700" u="none" strike="noStrike" dirty="0">
                          <a:effectLst/>
                        </a:rPr>
                      </a:br>
                      <a:r>
                        <a:rPr lang="zh-CN" altLang="en-US" sz="700" u="none" strike="noStrike" dirty="0">
                          <a:effectLst/>
                        </a:rPr>
                        <a:t>群体性事件</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0.5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700" u="none" strike="noStrike">
                          <a:effectLst/>
                        </a:rPr>
                        <a:t>发生</a:t>
                      </a:r>
                      <a:r>
                        <a:rPr lang="en-US" altLang="zh-CN" sz="700" u="none" strike="noStrike">
                          <a:effectLst/>
                        </a:rPr>
                        <a:t>Ⅰ</a:t>
                      </a:r>
                      <a:r>
                        <a:rPr lang="zh-CN" altLang="en-US" sz="700" u="none" strike="noStrike">
                          <a:effectLst/>
                        </a:rPr>
                        <a:t>类事件的扣</a:t>
                      </a:r>
                      <a:r>
                        <a:rPr lang="en-US" altLang="zh-CN" sz="700" u="none" strike="noStrike">
                          <a:effectLst/>
                        </a:rPr>
                        <a:t>100%</a:t>
                      </a:r>
                      <a:r>
                        <a:rPr lang="zh-CN" altLang="en-US" sz="700" u="none" strike="noStrike">
                          <a:effectLst/>
                        </a:rPr>
                        <a:t>，发生</a:t>
                      </a:r>
                      <a:r>
                        <a:rPr lang="en-US" altLang="zh-CN" sz="700" u="none" strike="noStrike">
                          <a:effectLst/>
                        </a:rPr>
                        <a:t>Ⅱ</a:t>
                      </a:r>
                      <a:r>
                        <a:rPr lang="zh-CN" altLang="en-US" sz="700" u="none" strike="noStrike">
                          <a:effectLst/>
                        </a:rPr>
                        <a:t>类事件的扣</a:t>
                      </a:r>
                      <a:r>
                        <a:rPr lang="en-US" altLang="zh-CN" sz="700" u="none" strike="noStrike">
                          <a:effectLst/>
                        </a:rPr>
                        <a:t>50%-100%</a:t>
                      </a:r>
                      <a:r>
                        <a:rPr lang="zh-CN" altLang="en-US" sz="700" u="none" strike="noStrike">
                          <a:effectLst/>
                        </a:rPr>
                        <a:t>，发生</a:t>
                      </a:r>
                      <a:r>
                        <a:rPr lang="en-US" altLang="zh-CN" sz="700" u="none" strike="noStrike">
                          <a:effectLst/>
                        </a:rPr>
                        <a:t>Ⅲ</a:t>
                      </a:r>
                      <a:r>
                        <a:rPr lang="zh-CN" altLang="en-US" sz="700" u="none" strike="noStrike">
                          <a:effectLst/>
                        </a:rPr>
                        <a:t>类事件的扣</a:t>
                      </a:r>
                      <a:r>
                        <a:rPr lang="en-US" altLang="zh-CN" sz="700" u="none" strike="noStrike">
                          <a:effectLst/>
                        </a:rPr>
                        <a:t>20%-50%</a:t>
                      </a:r>
                      <a:r>
                        <a:rPr lang="zh-CN" altLang="en-US" sz="700" u="none" strike="noStrike">
                          <a:effectLst/>
                        </a:rPr>
                        <a:t>，发生</a:t>
                      </a:r>
                      <a:r>
                        <a:rPr lang="en-US" altLang="zh-CN" sz="700" u="none" strike="noStrike">
                          <a:effectLst/>
                        </a:rPr>
                        <a:t>Ⅳ</a:t>
                      </a:r>
                      <a:r>
                        <a:rPr lang="zh-CN" altLang="en-US" sz="700" u="none" strike="noStrike">
                          <a:effectLst/>
                        </a:rPr>
                        <a:t>类事件的扣</a:t>
                      </a:r>
                      <a:r>
                        <a:rPr lang="en-US" altLang="zh-CN" sz="700" u="none" strike="noStrike">
                          <a:effectLst/>
                        </a:rPr>
                        <a:t>10%-20%</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市财政局、国家金融监管总局巴中监管分局、人行巴中市分行、市公安局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345905">
                <a:tc>
                  <a:txBody>
                    <a:bodyPr/>
                    <a:lstStyle/>
                    <a:p>
                      <a:pPr algn="ctr" fontAlgn="ctr"/>
                      <a:r>
                        <a:rPr lang="en-US" altLang="zh-CN" sz="700" u="none" strike="noStrike">
                          <a:effectLst/>
                        </a:rPr>
                        <a:t>3</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vMerge="1">
                  <a:txBody>
                    <a:bodyPr/>
                    <a:lstStyle/>
                    <a:p>
                      <a:endParaRPr lang="zh-CN"/>
                    </a:p>
                  </a:txBody>
                  <a:tcPr/>
                </a:tc>
                <a:tc>
                  <a:txBody>
                    <a:bodyPr/>
                    <a:lstStyle/>
                    <a:p>
                      <a:pPr algn="ctr" fontAlgn="ctr"/>
                      <a:r>
                        <a:rPr lang="zh-CN" altLang="en-US" sz="700" u="none" strike="noStrike">
                          <a:effectLst/>
                        </a:rPr>
                        <a:t>辖内地方法人金融机构出现风险事件</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0.5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700" u="none" strike="noStrike">
                          <a:effectLst/>
                        </a:rPr>
                        <a:t>包括高风险机构数量、不良资产规模和发生重大风险事件等</a:t>
                      </a:r>
                      <a:r>
                        <a:rPr lang="en-US" altLang="zh-CN" sz="700" u="none" strike="noStrike">
                          <a:effectLst/>
                        </a:rPr>
                        <a:t>3</a:t>
                      </a:r>
                      <a:r>
                        <a:rPr lang="zh-CN" altLang="en-US" sz="700" u="none" strike="noStrike">
                          <a:effectLst/>
                        </a:rPr>
                        <a:t>个子指标，根据</a:t>
                      </a:r>
                      <a:r>
                        <a:rPr lang="en-US" altLang="zh-CN" sz="700" u="none" strike="noStrike">
                          <a:effectLst/>
                        </a:rPr>
                        <a:t>3</a:t>
                      </a:r>
                      <a:r>
                        <a:rPr lang="zh-CN" altLang="en-US" sz="700" u="none" strike="noStrike">
                          <a:effectLst/>
                        </a:rPr>
                        <a:t>个子指标的严重程度分别扣分，加总后得出总扣分（扣分具体标准见指标说明）。</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人行巴中市分行、国家金融监管总局巴中监管分局、市财政局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231006">
                <a:tc>
                  <a:txBody>
                    <a:bodyPr/>
                    <a:lstStyle/>
                    <a:p>
                      <a:pPr algn="ctr" fontAlgn="ctr"/>
                      <a:r>
                        <a:rPr lang="en-US" altLang="zh-CN" sz="700" u="none" strike="noStrike">
                          <a:effectLst/>
                        </a:rPr>
                        <a:t>4</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vMerge="1">
                  <a:txBody>
                    <a:bodyPr/>
                    <a:lstStyle/>
                    <a:p>
                      <a:endParaRPr lang="zh-CN"/>
                    </a:p>
                  </a:txBody>
                  <a:tcPr/>
                </a:tc>
                <a:tc>
                  <a:txBody>
                    <a:bodyPr/>
                    <a:lstStyle/>
                    <a:p>
                      <a:pPr algn="ctr" fontAlgn="ctr"/>
                      <a:r>
                        <a:rPr lang="zh-CN" altLang="en-US" sz="700" u="none" strike="noStrike">
                          <a:effectLst/>
                        </a:rPr>
                        <a:t>地方政府履约偿还专项借款情况</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0.5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700" u="none" strike="noStrike" dirty="0">
                          <a:effectLst/>
                        </a:rPr>
                        <a:t>存在未按时履约偿还情况的扣</a:t>
                      </a:r>
                      <a:r>
                        <a:rPr lang="en-US" altLang="zh-CN" sz="700" u="none" strike="noStrike" dirty="0">
                          <a:effectLst/>
                        </a:rPr>
                        <a:t>100%</a:t>
                      </a:r>
                      <a:r>
                        <a:rPr lang="zh-CN" altLang="en-US" sz="700" u="none" strike="noStrike" dirty="0">
                          <a:effectLst/>
                        </a:rPr>
                        <a:t>。</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人行巴中市分行、市财政局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318555">
                <a:tc>
                  <a:txBody>
                    <a:bodyPr/>
                    <a:lstStyle/>
                    <a:p>
                      <a:pPr algn="ctr" fontAlgn="ctr"/>
                      <a:r>
                        <a:rPr lang="en-US" altLang="zh-CN" sz="700" u="none" strike="noStrike">
                          <a:effectLst/>
                        </a:rPr>
                        <a:t>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rowSpan="3">
                  <a:txBody>
                    <a:bodyPr/>
                    <a:lstStyle/>
                    <a:p>
                      <a:pPr algn="ctr" fontAlgn="ctr"/>
                      <a:r>
                        <a:rPr lang="zh-CN" altLang="en-US" sz="700" u="none" strike="noStrike">
                          <a:effectLst/>
                        </a:rPr>
                        <a:t>地方政府债务重大违约事件（合计</a:t>
                      </a:r>
                      <a:r>
                        <a:rPr lang="en-US" altLang="zh-CN" sz="700" u="none" strike="noStrike">
                          <a:effectLst/>
                        </a:rPr>
                        <a:t>1%</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法定限额内地方政府债务因素评分</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0.5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700" u="none" strike="noStrike">
                          <a:effectLst/>
                        </a:rPr>
                        <a:t>发生</a:t>
                      </a:r>
                      <a:r>
                        <a:rPr lang="en-US" altLang="zh-CN" sz="700" u="none" strike="noStrike">
                          <a:effectLst/>
                        </a:rPr>
                        <a:t>Ⅰ</a:t>
                      </a:r>
                      <a:r>
                        <a:rPr lang="zh-CN" altLang="en-US" sz="700" u="none" strike="noStrike">
                          <a:effectLst/>
                        </a:rPr>
                        <a:t>级（特大）债务风险事件的扣</a:t>
                      </a:r>
                      <a:r>
                        <a:rPr lang="en-US" altLang="zh-CN" sz="700" u="none" strike="noStrike">
                          <a:effectLst/>
                        </a:rPr>
                        <a:t>100%</a:t>
                      </a:r>
                      <a:r>
                        <a:rPr lang="zh-CN" altLang="en-US" sz="700" u="none" strike="noStrike">
                          <a:effectLst/>
                        </a:rPr>
                        <a:t>，发生</a:t>
                      </a:r>
                      <a:r>
                        <a:rPr lang="en-US" altLang="zh-CN" sz="700" u="none" strike="noStrike">
                          <a:effectLst/>
                        </a:rPr>
                        <a:t>Ⅱ</a:t>
                      </a:r>
                      <a:r>
                        <a:rPr lang="zh-CN" altLang="en-US" sz="700" u="none" strike="noStrike">
                          <a:effectLst/>
                        </a:rPr>
                        <a:t>级（重大）事件的扣</a:t>
                      </a:r>
                      <a:r>
                        <a:rPr lang="en-US" altLang="zh-CN" sz="700" u="none" strike="noStrike">
                          <a:effectLst/>
                        </a:rPr>
                        <a:t>75%</a:t>
                      </a:r>
                      <a:r>
                        <a:rPr lang="zh-CN" altLang="en-US" sz="700" u="none" strike="noStrike">
                          <a:effectLst/>
                        </a:rPr>
                        <a:t>，发生</a:t>
                      </a:r>
                      <a:r>
                        <a:rPr lang="en-US" altLang="zh-CN" sz="700" u="none" strike="noStrike">
                          <a:effectLst/>
                        </a:rPr>
                        <a:t>Ⅲ</a:t>
                      </a:r>
                      <a:r>
                        <a:rPr lang="zh-CN" altLang="en-US" sz="700" u="none" strike="noStrike">
                          <a:effectLst/>
                        </a:rPr>
                        <a:t>级（较大）事件的扣</a:t>
                      </a:r>
                      <a:r>
                        <a:rPr lang="en-US" altLang="zh-CN" sz="700" u="none" strike="noStrike">
                          <a:effectLst/>
                        </a:rPr>
                        <a:t>50%</a:t>
                      </a:r>
                      <a:r>
                        <a:rPr lang="zh-CN" altLang="en-US" sz="700" u="none" strike="noStrike">
                          <a:effectLst/>
                        </a:rPr>
                        <a:t>，发生</a:t>
                      </a:r>
                      <a:r>
                        <a:rPr lang="en-US" altLang="zh-CN" sz="700" u="none" strike="noStrike">
                          <a:effectLst/>
                        </a:rPr>
                        <a:t>Ⅳ</a:t>
                      </a:r>
                      <a:r>
                        <a:rPr lang="zh-CN" altLang="en-US" sz="700" u="none" strike="noStrike">
                          <a:effectLst/>
                        </a:rPr>
                        <a:t>级（一般）事件的扣</a:t>
                      </a:r>
                      <a:r>
                        <a:rPr lang="en-US" altLang="zh-CN" sz="700" u="none" strike="noStrike">
                          <a:effectLst/>
                        </a:rPr>
                        <a:t>25%</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市财政局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231006">
                <a:tc>
                  <a:txBody>
                    <a:bodyPr/>
                    <a:lstStyle/>
                    <a:p>
                      <a:pPr algn="ctr" fontAlgn="ctr"/>
                      <a:r>
                        <a:rPr lang="en-US" altLang="zh-CN" sz="700" u="none" strike="noStrike">
                          <a:effectLst/>
                        </a:rPr>
                        <a:t>6</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vMerge="1">
                  <a:txBody>
                    <a:bodyPr/>
                    <a:lstStyle/>
                    <a:p>
                      <a:endParaRPr lang="zh-CN"/>
                    </a:p>
                  </a:txBody>
                  <a:tcPr/>
                </a:tc>
                <a:tc>
                  <a:txBody>
                    <a:bodyPr/>
                    <a:lstStyle/>
                    <a:p>
                      <a:pPr algn="ctr" fontAlgn="ctr"/>
                      <a:r>
                        <a:rPr lang="zh-CN" altLang="en-US" sz="700" u="none" strike="noStrike">
                          <a:effectLst/>
                        </a:rPr>
                        <a:t>地方政府隐性债务总体情况评分</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0.25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700" u="none" strike="noStrike">
                          <a:effectLst/>
                        </a:rPr>
                        <a:t>隐性债务率≥</a:t>
                      </a:r>
                      <a:r>
                        <a:rPr lang="en-US" altLang="zh-CN" sz="700" u="none" strike="noStrike">
                          <a:effectLst/>
                        </a:rPr>
                        <a:t>300%</a:t>
                      </a:r>
                      <a:r>
                        <a:rPr lang="zh-CN" altLang="en-US" sz="700" u="none" strike="noStrike">
                          <a:effectLst/>
                        </a:rPr>
                        <a:t>的扣</a:t>
                      </a:r>
                      <a:r>
                        <a:rPr lang="en-US" altLang="zh-CN" sz="700" u="none" strike="noStrike">
                          <a:effectLst/>
                        </a:rPr>
                        <a:t>100%</a:t>
                      </a:r>
                      <a:r>
                        <a:rPr lang="zh-CN" altLang="en-US" sz="700" u="none" strike="noStrike">
                          <a:effectLst/>
                        </a:rPr>
                        <a:t>，</a:t>
                      </a:r>
                      <a:r>
                        <a:rPr lang="en-US" altLang="zh-CN" sz="700" u="none" strike="noStrike">
                          <a:effectLst/>
                        </a:rPr>
                        <a:t>300%</a:t>
                      </a:r>
                      <a:r>
                        <a:rPr lang="zh-CN" altLang="en-US" sz="700" u="none" strike="noStrike">
                          <a:effectLst/>
                        </a:rPr>
                        <a:t>＞隐性债务率≥</a:t>
                      </a:r>
                      <a:r>
                        <a:rPr lang="en-US" altLang="zh-CN" sz="700" u="none" strike="noStrike">
                          <a:effectLst/>
                        </a:rPr>
                        <a:t>250%</a:t>
                      </a:r>
                      <a:r>
                        <a:rPr lang="zh-CN" altLang="en-US" sz="700" u="none" strike="noStrike">
                          <a:effectLst/>
                        </a:rPr>
                        <a:t>的扣</a:t>
                      </a:r>
                      <a:r>
                        <a:rPr lang="en-US" altLang="zh-CN" sz="700" u="none" strike="noStrike">
                          <a:effectLst/>
                        </a:rPr>
                        <a:t>50%</a:t>
                      </a:r>
                      <a:r>
                        <a:rPr lang="zh-CN" altLang="en-US" sz="700" u="none" strike="noStrike">
                          <a:effectLst/>
                        </a:rPr>
                        <a:t>，</a:t>
                      </a:r>
                      <a:r>
                        <a:rPr lang="en-US" altLang="zh-CN" sz="700" u="none" strike="noStrike">
                          <a:effectLst/>
                        </a:rPr>
                        <a:t>250%</a:t>
                      </a:r>
                      <a:r>
                        <a:rPr lang="zh-CN" altLang="en-US" sz="700" u="none" strike="noStrike">
                          <a:effectLst/>
                        </a:rPr>
                        <a:t>＞隐性债务率≥</a:t>
                      </a:r>
                      <a:r>
                        <a:rPr lang="en-US" altLang="zh-CN" sz="700" u="none" strike="noStrike">
                          <a:effectLst/>
                        </a:rPr>
                        <a:t>200%</a:t>
                      </a:r>
                      <a:r>
                        <a:rPr lang="zh-CN" altLang="en-US" sz="700" u="none" strike="noStrike">
                          <a:effectLst/>
                        </a:rPr>
                        <a:t>的扣</a:t>
                      </a:r>
                      <a:r>
                        <a:rPr lang="en-US" altLang="zh-CN" sz="700" u="none" strike="noStrike">
                          <a:effectLst/>
                        </a:rPr>
                        <a:t>25%</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市财政局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318555">
                <a:tc>
                  <a:txBody>
                    <a:bodyPr/>
                    <a:lstStyle/>
                    <a:p>
                      <a:pPr algn="ctr" fontAlgn="ctr"/>
                      <a:r>
                        <a:rPr lang="en-US" altLang="zh-CN" sz="700" u="none" strike="noStrike">
                          <a:effectLst/>
                        </a:rPr>
                        <a:t>7</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vMerge="1">
                  <a:txBody>
                    <a:bodyPr/>
                    <a:lstStyle/>
                    <a:p>
                      <a:endParaRPr lang="zh-CN"/>
                    </a:p>
                  </a:txBody>
                  <a:tcPr/>
                </a:tc>
                <a:tc>
                  <a:txBody>
                    <a:bodyPr/>
                    <a:lstStyle/>
                    <a:p>
                      <a:pPr algn="ctr" fontAlgn="ctr"/>
                      <a:r>
                        <a:rPr lang="zh-CN" altLang="en-US" sz="700" u="none" strike="noStrike">
                          <a:effectLst/>
                        </a:rPr>
                        <a:t>防范化解融资平台金融债务风险情况</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0.25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700" u="none" strike="noStrike" dirty="0">
                          <a:effectLst/>
                        </a:rPr>
                        <a:t>未按照规定如期完成融资平台数量和债务规模压降目标的，扣</a:t>
                      </a:r>
                      <a:r>
                        <a:rPr lang="en-US" altLang="zh-CN" sz="700" u="none" strike="noStrike" dirty="0">
                          <a:effectLst/>
                        </a:rPr>
                        <a:t>100%</a:t>
                      </a:r>
                      <a:r>
                        <a:rPr lang="zh-CN" altLang="en-US" sz="700" u="none" strike="noStrike" dirty="0">
                          <a:effectLst/>
                        </a:rPr>
                        <a:t>；对发生融资平台债务“爆雷”的县（区），扣</a:t>
                      </a:r>
                      <a:r>
                        <a:rPr lang="en-US" altLang="zh-CN" sz="700" u="none" strike="noStrike" dirty="0">
                          <a:effectLst/>
                        </a:rPr>
                        <a:t>100%</a:t>
                      </a:r>
                      <a:r>
                        <a:rPr lang="zh-CN" altLang="en-US" sz="700" u="none" strike="noStrike" dirty="0">
                          <a:effectLst/>
                        </a:rPr>
                        <a:t>。</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市财政局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530347">
                <a:tc>
                  <a:txBody>
                    <a:bodyPr/>
                    <a:lstStyle/>
                    <a:p>
                      <a:pPr algn="ctr" fontAlgn="ctr"/>
                      <a:r>
                        <a:rPr lang="en-US" altLang="zh-CN" sz="700" u="none" strike="noStrike">
                          <a:effectLst/>
                        </a:rPr>
                        <a:t>8</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重大环境污染和生态破坏事件（合计</a:t>
                      </a:r>
                      <a:r>
                        <a:rPr lang="en-US" altLang="zh-CN" sz="700" u="none" strike="noStrike">
                          <a:effectLst/>
                        </a:rPr>
                        <a:t>2%</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重大环境污染事件</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1</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700" u="none" strike="noStrike" dirty="0">
                          <a:effectLst/>
                        </a:rPr>
                        <a:t>每发生一起</a:t>
                      </a:r>
                      <a:r>
                        <a:rPr lang="en-US" altLang="zh-CN" sz="700" u="none" strike="noStrike" dirty="0">
                          <a:effectLst/>
                        </a:rPr>
                        <a:t>Ⅰ</a:t>
                      </a:r>
                      <a:r>
                        <a:rPr lang="zh-CN" altLang="en-US" sz="700" u="none" strike="noStrike" dirty="0">
                          <a:effectLst/>
                        </a:rPr>
                        <a:t>级重大环境污染事件的扣</a:t>
                      </a:r>
                      <a:r>
                        <a:rPr lang="en-US" altLang="zh-CN" sz="700" u="none" strike="noStrike" dirty="0">
                          <a:effectLst/>
                        </a:rPr>
                        <a:t>50%</a:t>
                      </a:r>
                      <a:r>
                        <a:rPr lang="zh-CN" altLang="en-US" sz="700" u="none" strike="noStrike" dirty="0">
                          <a:effectLst/>
                        </a:rPr>
                        <a:t>，每发生一起</a:t>
                      </a:r>
                      <a:r>
                        <a:rPr lang="en-US" altLang="zh-CN" sz="700" u="none" strike="noStrike" dirty="0">
                          <a:effectLst/>
                        </a:rPr>
                        <a:t>Ⅱ</a:t>
                      </a:r>
                      <a:r>
                        <a:rPr lang="zh-CN" altLang="en-US" sz="700" u="none" strike="noStrike" dirty="0">
                          <a:effectLst/>
                        </a:rPr>
                        <a:t>级重大环境污染事件的扣</a:t>
                      </a:r>
                      <a:r>
                        <a:rPr lang="en-US" altLang="zh-CN" sz="700" u="none" strike="noStrike" dirty="0">
                          <a:effectLst/>
                        </a:rPr>
                        <a:t>20%</a:t>
                      </a:r>
                      <a:r>
                        <a:rPr lang="zh-CN" altLang="en-US" sz="700" u="none" strike="noStrike" dirty="0">
                          <a:effectLst/>
                        </a:rPr>
                        <a:t>，每发生一起</a:t>
                      </a:r>
                      <a:r>
                        <a:rPr lang="en-US" altLang="zh-CN" sz="700" u="none" strike="noStrike" dirty="0">
                          <a:effectLst/>
                        </a:rPr>
                        <a:t>Ⅲ</a:t>
                      </a:r>
                      <a:r>
                        <a:rPr lang="zh-CN" altLang="en-US" sz="700" u="none" strike="noStrike" dirty="0">
                          <a:effectLst/>
                        </a:rPr>
                        <a:t>级重大环境污染事件的扣</a:t>
                      </a:r>
                      <a:r>
                        <a:rPr lang="en-US" altLang="zh-CN" sz="700" u="none" strike="noStrike" dirty="0">
                          <a:effectLst/>
                        </a:rPr>
                        <a:t>10%</a:t>
                      </a:r>
                      <a:r>
                        <a:rPr lang="zh-CN" altLang="en-US" sz="700" u="none" strike="noStrike" dirty="0">
                          <a:effectLst/>
                        </a:rPr>
                        <a:t>。对上述事件不能及时采取有效措施控制和消除污染危害，拖延应对、敷衍了事，不担当不作为的加倍减分。完全由自然因素和不可抗力造成的环境污染事件，在环境污染防范和污染事件应对中不存在任何工作疏漏和履职不力情形的不减分。</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市生态环境局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530347">
                <a:tc>
                  <a:txBody>
                    <a:bodyPr/>
                    <a:lstStyle/>
                    <a:p>
                      <a:pPr algn="ctr" fontAlgn="ctr"/>
                      <a:r>
                        <a:rPr lang="en-US" altLang="zh-CN" sz="700" u="none" strike="noStrike">
                          <a:effectLst/>
                        </a:rPr>
                        <a:t>9</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重大环境污染和生态破坏事件（合计</a:t>
                      </a:r>
                      <a:r>
                        <a:rPr lang="en-US" altLang="zh-CN" sz="700" u="none" strike="noStrike">
                          <a:effectLst/>
                        </a:rPr>
                        <a:t>2%</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dirty="0">
                          <a:effectLst/>
                        </a:rPr>
                        <a:t>重大生态破坏事件</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dirty="0">
                          <a:effectLst/>
                        </a:rPr>
                        <a:t>1</a:t>
                      </a:r>
                      <a:endParaRPr lang="en-US" altLang="zh-CN"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700" u="none" strike="noStrike" dirty="0">
                          <a:effectLst/>
                        </a:rPr>
                        <a:t>每发生一起</a:t>
                      </a:r>
                      <a:r>
                        <a:rPr lang="en-US" altLang="zh-CN" sz="700" u="none" strike="noStrike" dirty="0">
                          <a:effectLst/>
                        </a:rPr>
                        <a:t>Ⅰ</a:t>
                      </a:r>
                      <a:r>
                        <a:rPr lang="zh-CN" altLang="en-US" sz="700" u="none" strike="noStrike" dirty="0">
                          <a:effectLst/>
                        </a:rPr>
                        <a:t>级重大生态破坏事件的扣</a:t>
                      </a:r>
                      <a:r>
                        <a:rPr lang="en-US" altLang="zh-CN" sz="700" u="none" strike="noStrike" dirty="0">
                          <a:effectLst/>
                        </a:rPr>
                        <a:t>50%</a:t>
                      </a:r>
                      <a:r>
                        <a:rPr lang="zh-CN" altLang="en-US" sz="700" u="none" strike="noStrike" dirty="0">
                          <a:effectLst/>
                        </a:rPr>
                        <a:t>，每发生一起</a:t>
                      </a:r>
                      <a:r>
                        <a:rPr lang="en-US" altLang="zh-CN" sz="700" u="none" strike="noStrike" dirty="0">
                          <a:effectLst/>
                        </a:rPr>
                        <a:t>Ⅱ</a:t>
                      </a:r>
                      <a:r>
                        <a:rPr lang="zh-CN" altLang="en-US" sz="700" u="none" strike="noStrike" dirty="0">
                          <a:effectLst/>
                        </a:rPr>
                        <a:t>级重大生态破坏事件的扣</a:t>
                      </a:r>
                      <a:r>
                        <a:rPr lang="en-US" altLang="zh-CN" sz="700" u="none" strike="noStrike" dirty="0">
                          <a:effectLst/>
                        </a:rPr>
                        <a:t>30%</a:t>
                      </a:r>
                      <a:r>
                        <a:rPr lang="zh-CN" altLang="en-US" sz="700" u="none" strike="noStrike" dirty="0">
                          <a:effectLst/>
                        </a:rPr>
                        <a:t>，每发生一起</a:t>
                      </a:r>
                      <a:r>
                        <a:rPr lang="en-US" altLang="zh-CN" sz="700" u="none" strike="noStrike" dirty="0">
                          <a:effectLst/>
                        </a:rPr>
                        <a:t>Ⅲ</a:t>
                      </a:r>
                      <a:r>
                        <a:rPr lang="zh-CN" altLang="en-US" sz="700" u="none" strike="noStrike" dirty="0">
                          <a:effectLst/>
                        </a:rPr>
                        <a:t>级重大生态破坏事件的扣</a:t>
                      </a:r>
                      <a:r>
                        <a:rPr lang="en-US" altLang="zh-CN" sz="700" u="none" strike="noStrike" dirty="0">
                          <a:effectLst/>
                        </a:rPr>
                        <a:t>20%</a:t>
                      </a:r>
                      <a:r>
                        <a:rPr lang="zh-CN" altLang="en-US" sz="700" u="none" strike="noStrike" dirty="0">
                          <a:effectLst/>
                        </a:rPr>
                        <a:t>，每发生一起</a:t>
                      </a:r>
                      <a:r>
                        <a:rPr lang="en-US" altLang="zh-CN" sz="700" u="none" strike="noStrike" dirty="0">
                          <a:effectLst/>
                        </a:rPr>
                        <a:t>Ⅳ</a:t>
                      </a:r>
                      <a:r>
                        <a:rPr lang="zh-CN" altLang="en-US" sz="700" u="none" strike="noStrike" dirty="0">
                          <a:effectLst/>
                        </a:rPr>
                        <a:t>级重大生态破坏事件的扣</a:t>
                      </a:r>
                      <a:r>
                        <a:rPr lang="en-US" altLang="zh-CN" sz="700" u="none" strike="noStrike" dirty="0">
                          <a:effectLst/>
                        </a:rPr>
                        <a:t>10%</a:t>
                      </a:r>
                      <a:r>
                        <a:rPr lang="zh-CN" altLang="en-US" sz="700" u="none" strike="noStrike" dirty="0">
                          <a:effectLst/>
                        </a:rPr>
                        <a:t>。完全由自然因素和不可抗力造成的生态破坏事件，且在生态破坏事件应对中不存在任何工作疏漏和履职不力情形的不减分。仅考虑评价期内新发生的事件，对于跨年度历史遗留问题暂时不纳入评价范围。</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市生态环境局、市自然资源和规划局、市林业局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424451">
                <a:tc>
                  <a:txBody>
                    <a:bodyPr/>
                    <a:lstStyle/>
                    <a:p>
                      <a:pPr algn="ctr" fontAlgn="ctr"/>
                      <a:r>
                        <a:rPr lang="en-US" altLang="zh-CN" sz="700" u="none" strike="noStrike">
                          <a:effectLst/>
                        </a:rPr>
                        <a:t>10</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rowSpan="3">
                  <a:txBody>
                    <a:bodyPr/>
                    <a:lstStyle/>
                    <a:p>
                      <a:pPr algn="ctr" fontAlgn="ctr"/>
                      <a:r>
                        <a:rPr lang="zh-CN" altLang="en-US" sz="700" u="none" strike="noStrike">
                          <a:effectLst/>
                        </a:rPr>
                        <a:t>重大产品和服务质量及食品药品安全事件（合计</a:t>
                      </a:r>
                      <a:r>
                        <a:rPr lang="en-US" altLang="zh-CN" sz="700" u="none" strike="noStrike">
                          <a:effectLst/>
                        </a:rPr>
                        <a:t>2%</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重大产品质量事件</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0.5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700" u="none" strike="noStrike">
                          <a:effectLst/>
                        </a:rPr>
                        <a:t>对发生在本行政区域内的产品质量安全事件，未及时组织协调有关部门开展有效处置和整治，造成严重不良影响或者重大损失的，视情形扣</a:t>
                      </a:r>
                      <a:r>
                        <a:rPr lang="en-US" altLang="zh-CN" sz="700" u="none" strike="noStrike">
                          <a:effectLst/>
                        </a:rPr>
                        <a:t>50%</a:t>
                      </a:r>
                      <a:r>
                        <a:rPr lang="zh-CN" altLang="en-US" sz="700" u="none" strike="noStrike">
                          <a:effectLst/>
                        </a:rPr>
                        <a:t>或</a:t>
                      </a:r>
                      <a:r>
                        <a:rPr lang="en-US" altLang="zh-CN" sz="700" u="none" strike="noStrike">
                          <a:effectLst/>
                        </a:rPr>
                        <a:t>100%</a:t>
                      </a:r>
                      <a:r>
                        <a:rPr lang="zh-CN" altLang="en-US" sz="700" u="none" strike="noStrike">
                          <a:effectLst/>
                        </a:rPr>
                        <a:t>；县（区）人民政府或相关部门隐瞒、谎报、缓报产品质量安全事件的，扣</a:t>
                      </a:r>
                      <a:r>
                        <a:rPr lang="en-US" altLang="zh-CN" sz="700" u="none" strike="noStrike">
                          <a:effectLst/>
                        </a:rPr>
                        <a:t>100%</a:t>
                      </a:r>
                      <a:r>
                        <a:rPr lang="zh-CN" altLang="en-US" sz="700" u="none" strike="noStrike">
                          <a:effectLst/>
                        </a:rPr>
                        <a:t>；本行政区域内发生一起重大产品质量安全事件的，扣</a:t>
                      </a:r>
                      <a:r>
                        <a:rPr lang="en-US" altLang="zh-CN" sz="700" u="none" strike="noStrike">
                          <a:effectLst/>
                        </a:rPr>
                        <a:t>100%</a:t>
                      </a:r>
                      <a:r>
                        <a:rPr lang="zh-CN" altLang="en-US" sz="700" u="none" strike="noStrike">
                          <a:effectLst/>
                        </a:rPr>
                        <a:t>；每发生一起较大产品质量安全事件的扣</a:t>
                      </a:r>
                      <a:r>
                        <a:rPr lang="en-US" altLang="zh-CN" sz="700" u="none" strike="noStrike">
                          <a:effectLst/>
                        </a:rPr>
                        <a:t>50%</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市市场监管局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424451">
                <a:tc>
                  <a:txBody>
                    <a:bodyPr/>
                    <a:lstStyle/>
                    <a:p>
                      <a:pPr algn="ctr" fontAlgn="ctr"/>
                      <a:r>
                        <a:rPr lang="en-US" altLang="zh-CN" sz="700" u="none" strike="noStrike">
                          <a:effectLst/>
                        </a:rPr>
                        <a:t>11</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vMerge="1">
                  <a:txBody>
                    <a:bodyPr/>
                    <a:lstStyle/>
                    <a:p>
                      <a:endParaRPr lang="zh-CN"/>
                    </a:p>
                  </a:txBody>
                  <a:tcPr/>
                </a:tc>
                <a:tc>
                  <a:txBody>
                    <a:bodyPr/>
                    <a:lstStyle/>
                    <a:p>
                      <a:pPr algn="ctr" fontAlgn="ctr"/>
                      <a:r>
                        <a:rPr lang="zh-CN" altLang="en-US" sz="700" u="none" strike="noStrike">
                          <a:effectLst/>
                        </a:rPr>
                        <a:t>重大服务质量事件</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0.5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just" fontAlgn="ctr"/>
                      <a:r>
                        <a:rPr lang="zh-CN" altLang="en-US" sz="700" u="none" strike="noStrike" dirty="0">
                          <a:effectLst/>
                        </a:rPr>
                        <a:t>对发生在本行政区域内的服务质量事件，未及时组织协调有关部门开展有效处置或整治，造成严重不良影响或者重大损失的，视情形扣</a:t>
                      </a:r>
                      <a:r>
                        <a:rPr lang="en-US" altLang="zh-CN" sz="700" u="none" strike="noStrike" dirty="0">
                          <a:effectLst/>
                        </a:rPr>
                        <a:t>50%</a:t>
                      </a:r>
                      <a:r>
                        <a:rPr lang="zh-CN" altLang="en-US" sz="700" u="none" strike="noStrike" dirty="0">
                          <a:effectLst/>
                        </a:rPr>
                        <a:t>或</a:t>
                      </a:r>
                      <a:r>
                        <a:rPr lang="en-US" altLang="zh-CN" sz="700" u="none" strike="noStrike" dirty="0">
                          <a:effectLst/>
                        </a:rPr>
                        <a:t>100%</a:t>
                      </a:r>
                      <a:r>
                        <a:rPr lang="zh-CN" altLang="en-US" sz="700" u="none" strike="noStrike" dirty="0">
                          <a:effectLst/>
                        </a:rPr>
                        <a:t>；县（区）人民政府或相关部门隐瞒、谎报、缓报服务质量事件的，扣</a:t>
                      </a:r>
                      <a:r>
                        <a:rPr lang="en-US" altLang="zh-CN" sz="700" u="none" strike="noStrike" dirty="0">
                          <a:effectLst/>
                        </a:rPr>
                        <a:t>100%</a:t>
                      </a:r>
                      <a:r>
                        <a:rPr lang="zh-CN" altLang="en-US" sz="700" u="none" strike="noStrike" dirty="0">
                          <a:effectLst/>
                        </a:rPr>
                        <a:t>；本行政区域内发生一起重大服务质量事件的，扣</a:t>
                      </a:r>
                      <a:r>
                        <a:rPr lang="en-US" altLang="zh-CN" sz="700" u="none" strike="noStrike" dirty="0">
                          <a:effectLst/>
                        </a:rPr>
                        <a:t>100%</a:t>
                      </a:r>
                      <a:r>
                        <a:rPr lang="zh-CN" altLang="en-US" sz="700" u="none" strike="noStrike" dirty="0">
                          <a:effectLst/>
                        </a:rPr>
                        <a:t>；每发生一起较大服务质量事件的扣</a:t>
                      </a:r>
                      <a:r>
                        <a:rPr lang="en-US" altLang="zh-CN" sz="700" u="none" strike="noStrike" dirty="0">
                          <a:effectLst/>
                        </a:rPr>
                        <a:t>50%</a:t>
                      </a:r>
                      <a:r>
                        <a:rPr lang="zh-CN" altLang="en-US" sz="700" u="none" strike="noStrike" dirty="0">
                          <a:effectLst/>
                        </a:rPr>
                        <a:t>。</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a:effectLst/>
                        </a:rPr>
                        <a:t>市市场监管局</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424451">
                <a:tc>
                  <a:txBody>
                    <a:bodyPr/>
                    <a:lstStyle/>
                    <a:p>
                      <a:pPr algn="ctr" fontAlgn="ctr"/>
                      <a:r>
                        <a:rPr lang="en-US" altLang="zh-CN" sz="700" u="none" strike="noStrike" dirty="0">
                          <a:effectLst/>
                        </a:rPr>
                        <a:t>12</a:t>
                      </a:r>
                      <a:endParaRPr lang="en-US" altLang="zh-CN"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vMerge="1">
                  <a:txBody>
                    <a:bodyPr/>
                    <a:lstStyle/>
                    <a:p>
                      <a:endParaRPr lang="zh-CN"/>
                    </a:p>
                  </a:txBody>
                  <a:tcPr/>
                </a:tc>
                <a:tc>
                  <a:txBody>
                    <a:bodyPr/>
                    <a:lstStyle/>
                    <a:p>
                      <a:pPr algn="ctr" fontAlgn="ctr"/>
                      <a:r>
                        <a:rPr lang="zh-CN" altLang="en-US" sz="700" u="none" strike="noStrike" dirty="0">
                          <a:effectLst/>
                        </a:rPr>
                        <a:t>重大药品安全事件</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700" u="none" strike="noStrike">
                          <a:effectLst/>
                        </a:rPr>
                        <a:t>0.5</a:t>
                      </a:r>
                      <a:endParaRPr lang="en-US" altLang="zh-CN"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just" fontAlgn="ctr"/>
                      <a:r>
                        <a:rPr lang="zh-CN" altLang="en-US" sz="700" u="none" strike="noStrike">
                          <a:effectLst/>
                        </a:rPr>
                        <a:t>对发生在本行政区域内的药品安全事件，未及时组织协调有关部门开展有效处置，造成严重不良影响或者重大损失的，视情形扣</a:t>
                      </a:r>
                      <a:r>
                        <a:rPr lang="en-US" altLang="zh-CN" sz="700" u="none" strike="noStrike">
                          <a:effectLst/>
                        </a:rPr>
                        <a:t>50%</a:t>
                      </a:r>
                      <a:r>
                        <a:rPr lang="zh-CN" altLang="en-US" sz="700" u="none" strike="noStrike">
                          <a:effectLst/>
                        </a:rPr>
                        <a:t>或</a:t>
                      </a:r>
                      <a:r>
                        <a:rPr lang="en-US" altLang="zh-CN" sz="700" u="none" strike="noStrike">
                          <a:effectLst/>
                        </a:rPr>
                        <a:t>100%</a:t>
                      </a:r>
                      <a:r>
                        <a:rPr lang="zh-CN" altLang="en-US" sz="700" u="none" strike="noStrike">
                          <a:effectLst/>
                        </a:rPr>
                        <a:t>；县（区）人民政府或相关部门隐瞒、谎报、缓报药品安全事件的，扣</a:t>
                      </a:r>
                      <a:r>
                        <a:rPr lang="en-US" altLang="zh-CN" sz="700" u="none" strike="noStrike">
                          <a:effectLst/>
                        </a:rPr>
                        <a:t>100%</a:t>
                      </a:r>
                      <a:r>
                        <a:rPr lang="zh-CN" altLang="en-US" sz="700" u="none" strike="noStrike">
                          <a:effectLst/>
                        </a:rPr>
                        <a:t>；本行政区域内发生特别重大药品安全事件，或者连续发生重大药品安全事件的扣</a:t>
                      </a:r>
                      <a:r>
                        <a:rPr lang="en-US" altLang="zh-CN" sz="700" u="none" strike="noStrike">
                          <a:effectLst/>
                        </a:rPr>
                        <a:t>100%</a:t>
                      </a:r>
                      <a:r>
                        <a:rPr lang="zh-CN" altLang="en-US" sz="700" u="none" strike="noStrike">
                          <a:effectLst/>
                        </a:rPr>
                        <a:t>，其中发生一起重大药品安全事件的扣</a:t>
                      </a:r>
                      <a:r>
                        <a:rPr lang="en-US" altLang="zh-CN" sz="700" u="none" strike="noStrike">
                          <a:effectLst/>
                        </a:rPr>
                        <a:t>50%</a:t>
                      </a:r>
                      <a:r>
                        <a:rPr lang="zh-CN" altLang="en-US" sz="700" u="none" strike="noStrike">
                          <a:effectLst/>
                        </a:rPr>
                        <a:t>。</a:t>
                      </a:r>
                      <a:endParaRPr lang="zh-CN" altLang="en-US" sz="7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700" u="none" strike="noStrike" dirty="0">
                          <a:effectLst/>
                        </a:rPr>
                        <a:t>市市场监管局</a:t>
                      </a:r>
                      <a:endParaRPr lang="zh-CN" altLang="en-US" sz="7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1520" y="51470"/>
          <a:ext cx="8640961" cy="4858651"/>
        </p:xfrm>
        <a:graphic>
          <a:graphicData uri="http://schemas.openxmlformats.org/drawingml/2006/table">
            <a:tbl>
              <a:tblPr>
                <a:tableStyleId>{5C22544A-7EE6-4342-B048-85BDC9FD1C3A}</a:tableStyleId>
              </a:tblPr>
              <a:tblGrid>
                <a:gridCol w="273647"/>
                <a:gridCol w="518441"/>
                <a:gridCol w="864096"/>
                <a:gridCol w="576064"/>
                <a:gridCol w="5256584"/>
                <a:gridCol w="1152129"/>
              </a:tblGrid>
              <a:tr h="0">
                <a:tc gridSpan="6">
                  <a:txBody>
                    <a:bodyPr/>
                    <a:lstStyle/>
                    <a:p>
                      <a:pPr algn="ctr" fontAlgn="ctr"/>
                      <a:r>
                        <a:rPr lang="zh-CN" altLang="en-US" sz="1200" u="none" strike="noStrike" kern="1200" dirty="0">
                          <a:effectLst/>
                        </a:rPr>
                        <a:t>高质量发展综合绩效评价减分项指标（试行）</a:t>
                      </a:r>
                      <a:endParaRPr lang="zh-CN" altLang="en-US" sz="1200" b="1" u="none" strike="noStrike" kern="1200" dirty="0">
                        <a:solidFill>
                          <a:schemeClr val="dk1"/>
                        </a:solidFill>
                        <a:effectLst/>
                        <a:latin typeface="+mn-lt"/>
                        <a:ea typeface="+mn-ea"/>
                        <a:cs typeface="+mn-cs"/>
                      </a:endParaRPr>
                    </a:p>
                  </a:txBody>
                  <a:tcPr marL="1121" marR="1121" marT="1121"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0">
                <a:tc>
                  <a:txBody>
                    <a:bodyPr/>
                    <a:lstStyle/>
                    <a:p>
                      <a:pPr algn="ctr" fontAlgn="ctr"/>
                      <a:r>
                        <a:rPr lang="zh-CN" altLang="en-US" sz="900" u="none" strike="noStrike" dirty="0">
                          <a:effectLst/>
                        </a:rPr>
                        <a:t>序号</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分类</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指标名称</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权重（</a:t>
                      </a:r>
                      <a:r>
                        <a:rPr lang="en-US" altLang="zh-CN" sz="900" u="none" strike="noStrike">
                          <a:effectLst/>
                        </a:rPr>
                        <a:t>15%</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dirty="0">
                          <a:effectLst/>
                        </a:rPr>
                        <a:t>扣分标准</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责任单位</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234084">
                <a:tc>
                  <a:txBody>
                    <a:bodyPr/>
                    <a:lstStyle/>
                    <a:p>
                      <a:pPr algn="ctr" fontAlgn="ctr"/>
                      <a:r>
                        <a:rPr lang="en-US" altLang="zh-CN" sz="900" u="none" strike="noStrike" dirty="0">
                          <a:effectLst/>
                        </a:rPr>
                        <a:t>13</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重大产品和服务质量及食品药品安全事件（合计</a:t>
                      </a:r>
                      <a:r>
                        <a:rPr lang="en-US" altLang="zh-CN" sz="900" u="none" strike="noStrike">
                          <a:effectLst/>
                        </a:rPr>
                        <a:t>2%</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重大食品安全事故</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just" fontAlgn="ctr"/>
                      <a:r>
                        <a:rPr lang="zh-CN" altLang="en-US" sz="900" u="none" strike="noStrike">
                          <a:effectLst/>
                        </a:rPr>
                        <a:t>对发生在本行政区域内的食品安全事故，未及时组织协调有关部门开展有效处置，造成严重不良影响或者重大损失的，视情形扣</a:t>
                      </a:r>
                      <a:r>
                        <a:rPr lang="en-US" altLang="zh-CN" sz="900" u="none" strike="noStrike">
                          <a:effectLst/>
                        </a:rPr>
                        <a:t>50%</a:t>
                      </a:r>
                      <a:r>
                        <a:rPr lang="zh-CN" altLang="en-US" sz="900" u="none" strike="noStrike">
                          <a:effectLst/>
                        </a:rPr>
                        <a:t>或</a:t>
                      </a:r>
                      <a:r>
                        <a:rPr lang="en-US" altLang="zh-CN" sz="900" u="none" strike="noStrike">
                          <a:effectLst/>
                        </a:rPr>
                        <a:t>100%</a:t>
                      </a:r>
                      <a:r>
                        <a:rPr lang="zh-CN" altLang="en-US" sz="900" u="none" strike="noStrike">
                          <a:effectLst/>
                        </a:rPr>
                        <a:t>；对本行政区域内涉及多环节的区域性食品安全问题，未及时组织整治，造成严重不良影响或者重大损失的，视情形扣</a:t>
                      </a:r>
                      <a:r>
                        <a:rPr lang="en-US" altLang="zh-CN" sz="900" u="none" strike="noStrike">
                          <a:effectLst/>
                        </a:rPr>
                        <a:t>50%</a:t>
                      </a:r>
                      <a:r>
                        <a:rPr lang="zh-CN" altLang="en-US" sz="900" u="none" strike="noStrike">
                          <a:effectLst/>
                        </a:rPr>
                        <a:t>或</a:t>
                      </a:r>
                      <a:r>
                        <a:rPr lang="en-US" altLang="zh-CN" sz="900" u="none" strike="noStrike">
                          <a:effectLst/>
                        </a:rPr>
                        <a:t>100%</a:t>
                      </a:r>
                      <a:r>
                        <a:rPr lang="zh-CN" altLang="en-US" sz="900" u="none" strike="noStrike">
                          <a:effectLst/>
                        </a:rPr>
                        <a:t>；县（区）人民政府或相关部门隐瞒、谎报、被督办或被通报缓报食品安全事故的，扣</a:t>
                      </a:r>
                      <a:r>
                        <a:rPr lang="en-US" altLang="zh-CN" sz="900" u="none" strike="noStrike">
                          <a:effectLst/>
                        </a:rPr>
                        <a:t>100%</a:t>
                      </a:r>
                      <a:r>
                        <a:rPr lang="zh-CN" altLang="en-US" sz="900" u="none" strike="noStrike">
                          <a:effectLst/>
                        </a:rPr>
                        <a:t>；本行政区域内发生重大及以上食品安全事故，或者连续发生较大食品安全事件的扣</a:t>
                      </a:r>
                      <a:r>
                        <a:rPr lang="en-US" altLang="zh-CN" sz="900" u="none" strike="noStrike">
                          <a:effectLst/>
                        </a:rPr>
                        <a:t>10%</a:t>
                      </a:r>
                      <a:r>
                        <a:rPr lang="zh-CN" altLang="en-US" sz="900" u="none" strike="noStrike">
                          <a:effectLst/>
                        </a:rPr>
                        <a:t>，其中发生一起较大食品安全事故的扣</a:t>
                      </a:r>
                      <a:r>
                        <a:rPr lang="en-US" altLang="zh-CN" sz="900" u="none" strike="noStrike">
                          <a:effectLst/>
                        </a:rPr>
                        <a:t>50%</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市市场监管局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158672">
                <a:tc>
                  <a:txBody>
                    <a:bodyPr/>
                    <a:lstStyle/>
                    <a:p>
                      <a:pPr algn="ctr" fontAlgn="ctr"/>
                      <a:r>
                        <a:rPr lang="en-US" altLang="zh-CN" sz="900" u="none" strike="noStrike">
                          <a:effectLst/>
                        </a:rPr>
                        <a:t>14</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生产安全事故（合计</a:t>
                      </a:r>
                      <a:r>
                        <a:rPr lang="en-US" altLang="zh-CN" sz="900" u="none" strike="noStrike">
                          <a:effectLst/>
                        </a:rPr>
                        <a:t>2%</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生产安全事故</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just" fontAlgn="ctr"/>
                      <a:r>
                        <a:rPr lang="zh-CN" altLang="en-US" sz="900" u="none" strike="noStrike">
                          <a:effectLst/>
                        </a:rPr>
                        <a:t>本行政区域内发生一起特别重大生产安全事故的扣</a:t>
                      </a:r>
                      <a:r>
                        <a:rPr lang="en-US" altLang="zh-CN" sz="900" u="none" strike="noStrike">
                          <a:effectLst/>
                        </a:rPr>
                        <a:t>100%</a:t>
                      </a:r>
                      <a:r>
                        <a:rPr lang="zh-CN" altLang="en-US" sz="900" u="none" strike="noStrike">
                          <a:effectLst/>
                        </a:rPr>
                        <a:t>；发生重大事故的，每起扣</a:t>
                      </a:r>
                      <a:r>
                        <a:rPr lang="en-US" altLang="zh-CN" sz="900" u="none" strike="noStrike">
                          <a:effectLst/>
                        </a:rPr>
                        <a:t>50%</a:t>
                      </a:r>
                      <a:r>
                        <a:rPr lang="zh-CN" altLang="en-US" sz="900" u="none" strike="noStrike">
                          <a:effectLst/>
                        </a:rPr>
                        <a:t>；较大生产安全事故起数超过前三年事故平均起数的，每起扣</a:t>
                      </a:r>
                      <a:r>
                        <a:rPr lang="en-US" altLang="zh-CN" sz="900" u="none" strike="noStrike">
                          <a:effectLst/>
                        </a:rPr>
                        <a:t>5%</a:t>
                      </a:r>
                      <a:r>
                        <a:rPr lang="zh-CN" altLang="en-US" sz="900" u="none" strike="noStrike">
                          <a:effectLst/>
                        </a:rPr>
                        <a:t>；较大及以下典型事故被国家或省、市约谈的每次扣</a:t>
                      </a:r>
                      <a:r>
                        <a:rPr lang="en-US" altLang="zh-CN" sz="900" u="none" strike="noStrike">
                          <a:effectLst/>
                        </a:rPr>
                        <a:t>5%</a:t>
                      </a:r>
                      <a:r>
                        <a:rPr lang="zh-CN" altLang="en-US" sz="900" u="none" strike="noStrike">
                          <a:effectLst/>
                        </a:rPr>
                        <a:t>；被国家和省、市开展安全生产检查、督查、巡查、考核点名通报批评的，每次扣</a:t>
                      </a:r>
                      <a:r>
                        <a:rPr lang="en-US" altLang="zh-CN" sz="900" u="none" strike="noStrike">
                          <a:effectLst/>
                        </a:rPr>
                        <a:t>5%</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市应急局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164279">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rowSpan="2">
                  <a:txBody>
                    <a:bodyPr/>
                    <a:lstStyle/>
                    <a:p>
                      <a:pPr algn="ctr" fontAlgn="ctr"/>
                      <a:r>
                        <a:rPr lang="zh-CN" altLang="en-US" sz="900" u="none" strike="noStrike">
                          <a:effectLst/>
                        </a:rPr>
                        <a:t>重大失信事件（合计</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被列入严重失信主体名单的企业占比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just" fontAlgn="ctr"/>
                      <a:r>
                        <a:rPr lang="zh-CN" altLang="en-US" sz="900" u="none" strike="noStrike">
                          <a:effectLst/>
                        </a:rPr>
                        <a:t>按本行政区域内注册企业（含个体工商户、农民专业合作社，下同）被列入严重失信主体名单的企业占比扣分：对占比达到</a:t>
                      </a:r>
                      <a:r>
                        <a:rPr lang="en-US" altLang="zh-CN" sz="900" u="none" strike="noStrike">
                          <a:effectLst/>
                        </a:rPr>
                        <a:t>0.5%</a:t>
                      </a:r>
                      <a:r>
                        <a:rPr lang="zh-CN" altLang="en-US" sz="900" u="none" strike="noStrike">
                          <a:effectLst/>
                        </a:rPr>
                        <a:t>的扣</a:t>
                      </a:r>
                      <a:r>
                        <a:rPr lang="en-US" altLang="zh-CN" sz="900" u="none" strike="noStrike">
                          <a:effectLst/>
                        </a:rPr>
                        <a:t>100%</a:t>
                      </a:r>
                      <a:r>
                        <a:rPr lang="zh-CN" altLang="en-US" sz="900" u="none" strike="noStrike">
                          <a:effectLst/>
                        </a:rPr>
                        <a:t>；对占比不到</a:t>
                      </a:r>
                      <a:r>
                        <a:rPr lang="en-US" altLang="zh-CN" sz="900" u="none" strike="noStrike">
                          <a:effectLst/>
                        </a:rPr>
                        <a:t>0.05%</a:t>
                      </a:r>
                      <a:r>
                        <a:rPr lang="zh-CN" altLang="en-US" sz="900" u="none" strike="noStrike">
                          <a:effectLst/>
                        </a:rPr>
                        <a:t>的不扣分；对占比达到</a:t>
                      </a:r>
                      <a:r>
                        <a:rPr lang="en-US" altLang="zh-CN" sz="900" u="none" strike="noStrike">
                          <a:effectLst/>
                        </a:rPr>
                        <a:t>0.05%</a:t>
                      </a:r>
                      <a:r>
                        <a:rPr lang="zh-CN" altLang="en-US" sz="900" u="none" strike="noStrike">
                          <a:effectLst/>
                        </a:rPr>
                        <a:t>不满</a:t>
                      </a:r>
                      <a:r>
                        <a:rPr lang="en-US" altLang="zh-CN" sz="900" u="none" strike="noStrike">
                          <a:effectLst/>
                        </a:rPr>
                        <a:t>0.5%</a:t>
                      </a:r>
                      <a:r>
                        <a:rPr lang="zh-CN" altLang="en-US" sz="900" u="none" strike="noStrike">
                          <a:effectLst/>
                        </a:rPr>
                        <a:t>的，按相应比例扣分。</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市发展改革委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140170">
                <a:tc>
                  <a:txBody>
                    <a:bodyPr/>
                    <a:lstStyle/>
                    <a:p>
                      <a:pPr algn="ctr" fontAlgn="ctr"/>
                      <a:r>
                        <a:rPr lang="en-US" altLang="zh-CN" sz="900" u="none" strike="noStrike">
                          <a:effectLst/>
                        </a:rPr>
                        <a:t>16</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vMerge="1">
                  <a:txBody>
                    <a:bodyPr/>
                    <a:lstStyle/>
                    <a:p>
                      <a:endParaRPr lang="zh-CN"/>
                    </a:p>
                  </a:txBody>
                  <a:tcPr/>
                </a:tc>
                <a:tc>
                  <a:txBody>
                    <a:bodyPr/>
                    <a:lstStyle/>
                    <a:p>
                      <a:pPr algn="ctr" fontAlgn="ctr"/>
                      <a:r>
                        <a:rPr lang="zh-CN" altLang="en-US" sz="900" u="none" strike="noStrike">
                          <a:effectLst/>
                        </a:rPr>
                        <a:t>被列入严重失信主体名单的政府机构占比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just" fontAlgn="ctr"/>
                      <a:r>
                        <a:rPr lang="zh-CN" altLang="en-US" sz="900" u="none" strike="noStrike">
                          <a:effectLst/>
                        </a:rPr>
                        <a:t>按本行政区域内政府机构（含政府及其部门、事业单位，下同）被列入严重失信主体名单的政府机构占比扣分：对占比达到</a:t>
                      </a:r>
                      <a:r>
                        <a:rPr lang="en-US" altLang="zh-CN" sz="900" u="none" strike="noStrike">
                          <a:effectLst/>
                        </a:rPr>
                        <a:t>0.05%</a:t>
                      </a:r>
                      <a:r>
                        <a:rPr lang="zh-CN" altLang="en-US" sz="900" u="none" strike="noStrike">
                          <a:effectLst/>
                        </a:rPr>
                        <a:t>的扣</a:t>
                      </a:r>
                      <a:r>
                        <a:rPr lang="en-US" altLang="zh-CN" sz="900" u="none" strike="noStrike">
                          <a:effectLst/>
                        </a:rPr>
                        <a:t>100%</a:t>
                      </a:r>
                      <a:r>
                        <a:rPr lang="zh-CN" altLang="en-US" sz="900" u="none" strike="noStrike">
                          <a:effectLst/>
                        </a:rPr>
                        <a:t>；对占比不满</a:t>
                      </a:r>
                      <a:r>
                        <a:rPr lang="en-US" altLang="zh-CN" sz="900" u="none" strike="noStrike">
                          <a:effectLst/>
                        </a:rPr>
                        <a:t>0.02%</a:t>
                      </a:r>
                      <a:r>
                        <a:rPr lang="zh-CN" altLang="en-US" sz="900" u="none" strike="noStrike">
                          <a:effectLst/>
                        </a:rPr>
                        <a:t>的不扣分；对占比达到</a:t>
                      </a:r>
                      <a:r>
                        <a:rPr lang="en-US" altLang="zh-CN" sz="900" u="none" strike="noStrike">
                          <a:effectLst/>
                        </a:rPr>
                        <a:t>0.02%</a:t>
                      </a:r>
                      <a:r>
                        <a:rPr lang="zh-CN" altLang="en-US" sz="900" u="none" strike="noStrike">
                          <a:effectLst/>
                        </a:rPr>
                        <a:t>不满</a:t>
                      </a:r>
                      <a:r>
                        <a:rPr lang="en-US" altLang="zh-CN" sz="900" u="none" strike="noStrike">
                          <a:effectLst/>
                        </a:rPr>
                        <a:t>0.05%</a:t>
                      </a:r>
                      <a:r>
                        <a:rPr lang="zh-CN" altLang="en-US" sz="900" u="none" strike="noStrike">
                          <a:effectLst/>
                        </a:rPr>
                        <a:t>的，按相应比例扣分。</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市发展改革委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136245">
                <a:tc>
                  <a:txBody>
                    <a:bodyPr/>
                    <a:lstStyle/>
                    <a:p>
                      <a:pPr algn="ctr" fontAlgn="ctr"/>
                      <a:r>
                        <a:rPr lang="en-US" altLang="zh-CN" sz="900" u="none" strike="noStrike">
                          <a:effectLst/>
                        </a:rPr>
                        <a:t>17</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重大产权和企业合法权益侵害事件（合计</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重大产权和企业合法权益侵害事件</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just" fontAlgn="ctr"/>
                      <a:r>
                        <a:rPr lang="zh-CN" altLang="en-US" sz="900" u="none" strike="noStrike">
                          <a:effectLst/>
                        </a:rPr>
                        <a:t>参照省上减分标准另行研究确定。在省标准制定前，暂不扣分。</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市自然资源和规划局、</a:t>
                      </a:r>
                      <a:br>
                        <a:rPr lang="zh-CN" altLang="en-US" sz="900" u="none" strike="noStrike">
                          <a:effectLst/>
                        </a:rPr>
                      </a:br>
                      <a:r>
                        <a:rPr lang="zh-CN" altLang="en-US" sz="900" u="none" strike="noStrike">
                          <a:effectLst/>
                        </a:rPr>
                        <a:t>市市场监管局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173811">
                <a:tc>
                  <a:txBody>
                    <a:bodyPr/>
                    <a:lstStyle/>
                    <a:p>
                      <a:pPr algn="ctr" fontAlgn="ctr"/>
                      <a:r>
                        <a:rPr lang="en-US" altLang="zh-CN" sz="900" u="none" strike="noStrike">
                          <a:effectLst/>
                        </a:rPr>
                        <a:t>18</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重大违反统一大市场建设事件（</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重大违反统一大市场建设事件</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just" fontAlgn="ctr"/>
                      <a:r>
                        <a:rPr lang="zh-CN" altLang="en-US" sz="900" u="none" strike="noStrike" dirty="0">
                          <a:effectLst/>
                        </a:rPr>
                        <a:t>被省级及以上领导同志批示处理的扣</a:t>
                      </a:r>
                      <a:r>
                        <a:rPr lang="en-US" altLang="zh-CN" sz="900" u="none" strike="noStrike" dirty="0">
                          <a:effectLst/>
                        </a:rPr>
                        <a:t>100%</a:t>
                      </a:r>
                      <a:r>
                        <a:rPr lang="zh-CN" altLang="en-US" sz="900" u="none" strike="noStrike" dirty="0">
                          <a:effectLst/>
                        </a:rPr>
                        <a:t>；国省组织的各类督查（察）调研中被指出问题并挂牌督办、责令整改、通报批评的扣</a:t>
                      </a:r>
                      <a:r>
                        <a:rPr lang="en-US" altLang="zh-CN" sz="900" u="none" strike="noStrike" dirty="0">
                          <a:effectLst/>
                        </a:rPr>
                        <a:t>50%</a:t>
                      </a:r>
                      <a:r>
                        <a:rPr lang="zh-CN" altLang="en-US" sz="900" u="none" strike="noStrike" dirty="0">
                          <a:effectLst/>
                        </a:rPr>
                        <a:t>；被省级及以上发展改革部门、市场监管部门作为不当干预全国统一大市场建设的负面典型案例通报、约谈的扣</a:t>
                      </a:r>
                      <a:r>
                        <a:rPr lang="en-US" altLang="zh-CN" sz="900" u="none" strike="noStrike" dirty="0">
                          <a:effectLst/>
                        </a:rPr>
                        <a:t>25%</a:t>
                      </a:r>
                      <a:r>
                        <a:rPr lang="zh-CN" altLang="en-US" sz="900" u="none" strike="noStrike" dirty="0">
                          <a:effectLst/>
                        </a:rPr>
                        <a:t>；被市级发展改革部门、市场监管部门认定为违反统一大市场建设事件的扣</a:t>
                      </a:r>
                      <a:r>
                        <a:rPr lang="en-US" altLang="zh-CN" sz="900" u="none" strike="noStrike" dirty="0">
                          <a:effectLst/>
                        </a:rPr>
                        <a:t>15%</a:t>
                      </a:r>
                      <a:r>
                        <a:rPr lang="zh-CN" altLang="en-US" sz="900" u="none" strike="noStrike" dirty="0">
                          <a:effectLst/>
                        </a:rPr>
                        <a:t>。</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市发展改革委、</a:t>
                      </a:r>
                      <a:br>
                        <a:rPr lang="zh-CN" altLang="en-US" sz="900" u="none" strike="noStrike">
                          <a:effectLst/>
                        </a:rPr>
                      </a:br>
                      <a:r>
                        <a:rPr lang="zh-CN" altLang="en-US" sz="900" u="none" strike="noStrike">
                          <a:effectLst/>
                        </a:rPr>
                        <a:t>市市场监管局</a:t>
                      </a:r>
                      <a:br>
                        <a:rPr lang="zh-CN" altLang="en-US" sz="900" u="none" strike="noStrike">
                          <a:effectLst/>
                        </a:rPr>
                      </a:b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144095">
                <a:tc>
                  <a:txBody>
                    <a:bodyPr/>
                    <a:lstStyle/>
                    <a:p>
                      <a:pPr algn="ctr" fontAlgn="ctr"/>
                      <a:r>
                        <a:rPr lang="en-US" altLang="zh-CN" sz="900" u="none" strike="noStrike">
                          <a:effectLst/>
                        </a:rPr>
                        <a:t>19</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重大网络安全事件（</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重大网络安全事件</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just" fontAlgn="ctr"/>
                      <a:r>
                        <a:rPr lang="zh-CN" altLang="en-US" sz="900" u="none" strike="noStrike" dirty="0">
                          <a:effectLst/>
                        </a:rPr>
                        <a:t>本行政区域内发生一起特别重大网络安全事件的扣</a:t>
                      </a:r>
                      <a:r>
                        <a:rPr lang="en-US" altLang="zh-CN" sz="900" u="none" strike="noStrike" dirty="0">
                          <a:effectLst/>
                        </a:rPr>
                        <a:t>100%</a:t>
                      </a:r>
                      <a:r>
                        <a:rPr lang="zh-CN" altLang="en-US" sz="900" u="none" strike="noStrike" dirty="0">
                          <a:effectLst/>
                        </a:rPr>
                        <a:t>；每发生一起重大网络安全事件的扣</a:t>
                      </a:r>
                      <a:r>
                        <a:rPr lang="en-US" altLang="zh-CN" sz="900" u="none" strike="noStrike" dirty="0">
                          <a:effectLst/>
                        </a:rPr>
                        <a:t>50%</a:t>
                      </a:r>
                      <a:r>
                        <a:rPr lang="zh-CN" altLang="en-US" sz="900" u="none" strike="noStrike" dirty="0">
                          <a:effectLst/>
                        </a:rPr>
                        <a:t>。对上述事件发生后及时主动报告的，同时按预案有关程序进行处置、尽最大努力降低事件影响，且未造成重大危害后果的，视情形不扣分。</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市网信办</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144095">
                <a:tc>
                  <a:txBody>
                    <a:bodyPr/>
                    <a:lstStyle/>
                    <a:p>
                      <a:pPr algn="ctr" fontAlgn="ctr"/>
                      <a:r>
                        <a:rPr lang="en-US" altLang="zh-CN" sz="900" u="none" strike="noStrike">
                          <a:effectLst/>
                        </a:rPr>
                        <a:t>20</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重大统计造假事件（</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重大统计造假事件</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just" fontAlgn="ctr"/>
                      <a:r>
                        <a:rPr lang="zh-CN" altLang="en-US" sz="900" u="none" strike="noStrike" dirty="0">
                          <a:effectLst/>
                        </a:rPr>
                        <a:t>本行政区域内每发生一起特别重大统计造假事件的扣</a:t>
                      </a:r>
                      <a:r>
                        <a:rPr lang="en-US" altLang="zh-CN" sz="900" u="none" strike="noStrike" dirty="0">
                          <a:effectLst/>
                        </a:rPr>
                        <a:t>50%</a:t>
                      </a:r>
                      <a:r>
                        <a:rPr lang="zh-CN" altLang="en-US" sz="900" u="none" strike="noStrike" dirty="0">
                          <a:effectLst/>
                        </a:rPr>
                        <a:t>；每发生一起重大统计造假事件的扣</a:t>
                      </a:r>
                      <a:r>
                        <a:rPr lang="en-US" altLang="zh-CN" sz="900" u="none" strike="noStrike" dirty="0">
                          <a:effectLst/>
                        </a:rPr>
                        <a:t>30%</a:t>
                      </a:r>
                      <a:r>
                        <a:rPr lang="zh-CN" altLang="en-US" sz="900" u="none" strike="noStrike" dirty="0">
                          <a:effectLst/>
                        </a:rPr>
                        <a:t>；每发生一起较大统计造假事件的扣</a:t>
                      </a:r>
                      <a:r>
                        <a:rPr lang="en-US" altLang="zh-CN" sz="900" u="none" strike="noStrike" dirty="0">
                          <a:effectLst/>
                        </a:rPr>
                        <a:t>10%</a:t>
                      </a:r>
                      <a:r>
                        <a:rPr lang="zh-CN" altLang="en-US" sz="900" u="none" strike="noStrike" dirty="0">
                          <a:effectLst/>
                        </a:rPr>
                        <a:t>。</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r h="117743">
                <a:tc>
                  <a:txBody>
                    <a:bodyPr/>
                    <a:lstStyle/>
                    <a:p>
                      <a:pPr algn="ctr" fontAlgn="ctr"/>
                      <a:r>
                        <a:rPr lang="en-US" altLang="zh-CN" sz="900" u="none" strike="noStrike">
                          <a:effectLst/>
                        </a:rPr>
                        <a:t>21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文物保护传承安全事件（</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a:effectLst/>
                        </a:rPr>
                        <a:t>文物安全事件</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l" fontAlgn="ctr"/>
                      <a:r>
                        <a:rPr lang="zh-CN" altLang="en-US" sz="900" u="none" strike="noStrike" dirty="0">
                          <a:effectLst/>
                        </a:rPr>
                        <a:t>本行政区域内发生一起文物安全事件的扣</a:t>
                      </a:r>
                      <a:r>
                        <a:rPr lang="en-US" altLang="zh-CN" sz="900" u="none" strike="noStrike" dirty="0">
                          <a:effectLst/>
                        </a:rPr>
                        <a:t>100%</a:t>
                      </a:r>
                      <a:r>
                        <a:rPr lang="zh-CN" altLang="en-US" sz="900" u="none" strike="noStrike" dirty="0">
                          <a:effectLst/>
                        </a:rPr>
                        <a:t>。因存在文物安全问题被国家点名通报批评的，每次扣</a:t>
                      </a:r>
                      <a:r>
                        <a:rPr lang="en-US" altLang="zh-CN" sz="900" u="none" strike="noStrike" dirty="0">
                          <a:effectLst/>
                        </a:rPr>
                        <a:t>50%</a:t>
                      </a:r>
                      <a:r>
                        <a:rPr lang="zh-CN" altLang="en-US" sz="900" u="none" strike="noStrike" dirty="0">
                          <a:effectLst/>
                        </a:rPr>
                        <a:t>；被省点名通报批评的，每次扣</a:t>
                      </a:r>
                      <a:r>
                        <a:rPr lang="en-US" altLang="zh-CN" sz="900" u="none" strike="noStrike" dirty="0">
                          <a:effectLst/>
                        </a:rPr>
                        <a:t>30%</a:t>
                      </a:r>
                      <a:r>
                        <a:rPr lang="zh-CN" altLang="en-US" sz="900" u="none" strike="noStrike" dirty="0">
                          <a:effectLst/>
                        </a:rPr>
                        <a:t>。</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c>
                  <a:txBody>
                    <a:bodyPr/>
                    <a:lstStyle/>
                    <a:p>
                      <a:pPr algn="ctr" fontAlgn="ctr"/>
                      <a:r>
                        <a:rPr lang="zh-CN" altLang="en-US" sz="900" u="none" strike="noStrike" dirty="0">
                          <a:effectLst/>
                        </a:rPr>
                        <a:t>市文化广播电视体育和旅游局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1121" marR="1121" marT="1121"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4175956" y="560429"/>
            <a:ext cx="4680520" cy="2439881"/>
          </a:xfrm>
          <a:prstGeom prst="rect">
            <a:avLst/>
          </a:prstGeom>
        </p:spPr>
      </p:pic>
      <p:sp>
        <p:nvSpPr>
          <p:cNvPr id="2" name="矩形 1"/>
          <p:cNvSpPr/>
          <p:nvPr/>
        </p:nvSpPr>
        <p:spPr>
          <a:xfrm>
            <a:off x="380765" y="123478"/>
            <a:ext cx="8511715" cy="583565"/>
          </a:xfrm>
          <a:prstGeom prst="rect">
            <a:avLst/>
          </a:prstGeom>
        </p:spPr>
        <p:txBody>
          <a:bodyPr wrap="square">
            <a:spAutoFit/>
          </a:bodyPr>
          <a:lstStyle/>
          <a:p>
            <a:r>
              <a:rPr lang="en-US" altLang="zh-CN" sz="1600" dirty="0" smtClean="0"/>
              <a:t>3.</a:t>
            </a:r>
            <a:r>
              <a:rPr sz="1600" dirty="0"/>
              <a:t>巴中市目标绩效管理和督促检查工作领导小组《关于印发&lt;巴中市经济高质量发展季度工作通报（调度）指标（试行）&gt;的通知》（巴目督领〔2024〕4号）</a:t>
            </a:r>
            <a:endParaRPr lang="en-US" sz="1600" dirty="0"/>
          </a:p>
        </p:txBody>
      </p:sp>
      <p:pic>
        <p:nvPicPr>
          <p:cNvPr id="14" name="图片 13"/>
          <p:cNvPicPr>
            <a:picLocks noChangeAspect="1"/>
          </p:cNvPicPr>
          <p:nvPr/>
        </p:nvPicPr>
        <p:blipFill>
          <a:blip r:embed="rId4"/>
          <a:stretch>
            <a:fillRect/>
          </a:stretch>
        </p:blipFill>
        <p:spPr>
          <a:xfrm>
            <a:off x="380765" y="783660"/>
            <a:ext cx="3649918" cy="4308370"/>
          </a:xfrm>
          <a:prstGeom prst="rect">
            <a:avLst/>
          </a:prstGeom>
        </p:spPr>
      </p:pic>
      <p:pic>
        <p:nvPicPr>
          <p:cNvPr id="16" name="图片 15"/>
          <p:cNvPicPr>
            <a:picLocks noChangeAspect="1"/>
          </p:cNvPicPr>
          <p:nvPr/>
        </p:nvPicPr>
        <p:blipFill>
          <a:blip r:embed="rId5"/>
          <a:stretch>
            <a:fillRect/>
          </a:stretch>
        </p:blipFill>
        <p:spPr>
          <a:xfrm>
            <a:off x="4283968" y="2937845"/>
            <a:ext cx="4464496" cy="21541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7504" y="123478"/>
            <a:ext cx="4608512" cy="2448272"/>
          </a:xfrm>
          <a:prstGeom prst="rect">
            <a:avLst/>
          </a:prstGeom>
        </p:spPr>
      </p:pic>
      <p:pic>
        <p:nvPicPr>
          <p:cNvPr id="3" name="图片 2"/>
          <p:cNvPicPr>
            <a:picLocks noChangeAspect="1"/>
          </p:cNvPicPr>
          <p:nvPr/>
        </p:nvPicPr>
        <p:blipFill>
          <a:blip r:embed="rId3"/>
          <a:stretch>
            <a:fillRect/>
          </a:stretch>
        </p:blipFill>
        <p:spPr>
          <a:xfrm>
            <a:off x="4716016" y="113546"/>
            <a:ext cx="4248472" cy="2530212"/>
          </a:xfrm>
          <a:prstGeom prst="rect">
            <a:avLst/>
          </a:prstGeom>
        </p:spPr>
      </p:pic>
      <p:pic>
        <p:nvPicPr>
          <p:cNvPr id="4" name="图片 3"/>
          <p:cNvPicPr>
            <a:picLocks noChangeAspect="1"/>
          </p:cNvPicPr>
          <p:nvPr/>
        </p:nvPicPr>
        <p:blipFill>
          <a:blip r:embed="rId4"/>
          <a:stretch>
            <a:fillRect/>
          </a:stretch>
        </p:blipFill>
        <p:spPr>
          <a:xfrm>
            <a:off x="107504" y="2570310"/>
            <a:ext cx="4608512" cy="2449711"/>
          </a:xfrm>
          <a:prstGeom prst="rect">
            <a:avLst/>
          </a:prstGeom>
        </p:spPr>
      </p:pic>
      <p:pic>
        <p:nvPicPr>
          <p:cNvPr id="5" name="图片 4"/>
          <p:cNvPicPr>
            <a:picLocks noChangeAspect="1"/>
          </p:cNvPicPr>
          <p:nvPr/>
        </p:nvPicPr>
        <p:blipFill>
          <a:blip r:embed="rId5"/>
          <a:stretch>
            <a:fillRect/>
          </a:stretch>
        </p:blipFill>
        <p:spPr>
          <a:xfrm>
            <a:off x="4759960" y="2564765"/>
            <a:ext cx="4211320" cy="2455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4171" y="623887"/>
            <a:ext cx="8496944" cy="583565"/>
          </a:xfrm>
          <a:prstGeom prst="rect">
            <a:avLst/>
          </a:prstGeom>
        </p:spPr>
        <p:txBody>
          <a:bodyPr wrap="square">
            <a:spAutoFit/>
          </a:bodyPr>
          <a:lstStyle/>
          <a:p>
            <a:r>
              <a:rPr lang="en-US" sz="1600" dirty="0" smtClean="0"/>
              <a:t>4</a:t>
            </a:r>
            <a:r>
              <a:rPr lang="en-US" sz="1600" dirty="0"/>
              <a:t>.巴中市目标绩效管理和督促检查工作领导小组办公室《关于征求&lt;2024年巴中市主要经济指标和欠发达县域托底性帮扶指标考评机制&gt;意见建议的函》</a:t>
            </a:r>
          </a:p>
        </p:txBody>
      </p:sp>
      <p:pic>
        <p:nvPicPr>
          <p:cNvPr id="4" name="图片 3"/>
          <p:cNvPicPr>
            <a:picLocks noChangeAspect="1"/>
          </p:cNvPicPr>
          <p:nvPr/>
        </p:nvPicPr>
        <p:blipFill>
          <a:blip r:embed="rId3"/>
          <a:stretch>
            <a:fillRect/>
          </a:stretch>
        </p:blipFill>
        <p:spPr>
          <a:xfrm>
            <a:off x="179512" y="1347614"/>
            <a:ext cx="4420870" cy="3058537"/>
          </a:xfrm>
          <a:prstGeom prst="rect">
            <a:avLst/>
          </a:prstGeom>
        </p:spPr>
      </p:pic>
      <p:pic>
        <p:nvPicPr>
          <p:cNvPr id="5" name="图片 4"/>
          <p:cNvPicPr>
            <a:picLocks noChangeAspect="1"/>
          </p:cNvPicPr>
          <p:nvPr/>
        </p:nvPicPr>
        <p:blipFill>
          <a:blip r:embed="rId4"/>
          <a:srcRect l="4451" r="2424" b="2492"/>
          <a:stretch>
            <a:fillRect/>
          </a:stretch>
        </p:blipFill>
        <p:spPr>
          <a:xfrm>
            <a:off x="4600382" y="1347614"/>
            <a:ext cx="4464050" cy="3024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文本框 17"/>
          <p:cNvSpPr txBox="1"/>
          <p:nvPr/>
        </p:nvSpPr>
        <p:spPr>
          <a:xfrm>
            <a:off x="3337584" y="2014975"/>
            <a:ext cx="5482888"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smtClean="0">
                <a:solidFill>
                  <a:prstClr val="white"/>
                </a:solidFill>
                <a:latin typeface="Arial" panose="020B0604020202020204"/>
                <a:ea typeface="微软雅黑" panose="020B0503020204020204" pitchFamily="34" charset="-122"/>
                <a:cs typeface="+mn-ea"/>
                <a:sym typeface="+mn-lt"/>
              </a:rPr>
              <a:t>托底</a:t>
            </a:r>
            <a:r>
              <a:rPr lang="zh-CN" altLang="en-US" sz="3200" b="1" kern="0" dirty="0">
                <a:solidFill>
                  <a:prstClr val="white"/>
                </a:solidFill>
                <a:latin typeface="Arial" panose="020B0604020202020204"/>
                <a:ea typeface="微软雅黑" panose="020B0503020204020204" pitchFamily="34" charset="-122"/>
                <a:cs typeface="+mn-ea"/>
                <a:sym typeface="+mn-lt"/>
              </a:rPr>
              <a:t>性帮扶工作重点</a:t>
            </a: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zh-CN" sz="1200" b="1" dirty="0"/>
              <a:t>（一）六张清单</a:t>
            </a:r>
            <a:endParaRPr lang="zh-CN" altLang="zh-CN" sz="1200" dirty="0"/>
          </a:p>
          <a:p>
            <a:pPr>
              <a:lnSpc>
                <a:spcPct val="120000"/>
              </a:lnSpc>
            </a:pPr>
            <a:r>
              <a:rPr lang="zh-CN" altLang="zh-CN" sz="1200" b="1" dirty="0"/>
              <a:t>（二）利好</a:t>
            </a:r>
            <a:r>
              <a:rPr lang="zh-CN" altLang="zh-CN" sz="1200" b="1" dirty="0" smtClean="0"/>
              <a:t>政策</a:t>
            </a:r>
            <a:endParaRPr lang="en-US" altLang="zh-CN" sz="1200" b="1" dirty="0" smtClean="0"/>
          </a:p>
          <a:p>
            <a:pPr>
              <a:lnSpc>
                <a:spcPct val="120000"/>
              </a:lnSpc>
            </a:pPr>
            <a:r>
              <a:rPr lang="zh-CN" altLang="zh-CN" sz="1200" b="1" dirty="0"/>
              <a:t>（三）帮扶</a:t>
            </a:r>
            <a:r>
              <a:rPr lang="zh-CN" altLang="zh-CN" sz="1200" b="1" dirty="0" smtClean="0"/>
              <a:t>项目</a:t>
            </a:r>
            <a:endParaRPr lang="en-US" altLang="zh-CN" sz="1200" b="1" dirty="0" smtClean="0"/>
          </a:p>
          <a:p>
            <a:pPr>
              <a:lnSpc>
                <a:spcPct val="120000"/>
              </a:lnSpc>
            </a:pPr>
            <a:endParaRPr lang="en-US" altLang="zh-CN" sz="1200" dirty="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solidFill>
                  <a:prstClr val="white"/>
                </a:solidFill>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smtClean="0">
                  <a:solidFill>
                    <a:prstClr val="white"/>
                  </a:solidFill>
                  <a:latin typeface="Arial" panose="020B0604020202020204"/>
                  <a:ea typeface="微软雅黑" panose="020B0503020204020204" pitchFamily="34" charset="-122"/>
                  <a:cs typeface="+mn-ea"/>
                  <a:sym typeface="+mn-lt"/>
                </a:rPr>
                <a:t>02</a:t>
              </a:r>
              <a:endParaRPr lang="en-US" altLang="zh-CN" sz="6600" dirty="0">
                <a:solidFill>
                  <a:prstClr val="white"/>
                </a:solidFill>
                <a:latin typeface="Arial" panose="020B0604020202020204"/>
                <a:ea typeface="微软雅黑" panose="020B0503020204020204" pitchFamily="34" charset="-122"/>
                <a:cs typeface="+mn-ea"/>
                <a:sym typeface="+mn-lt"/>
              </a:endParaRP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86" name="组合 85"/>
          <p:cNvGrpSpPr/>
          <p:nvPr/>
        </p:nvGrpSpPr>
        <p:grpSpPr>
          <a:xfrm>
            <a:off x="4012225" y="4232345"/>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kern="0">
                <a:solidFill>
                  <a:sysClr val="windowText" lastClr="000000"/>
                </a:solidFill>
                <a:latin typeface="Arial" panose="020B0604020202020204"/>
                <a:ea typeface="微软雅黑" panose="020B0503020204020204" pitchFamily="34" charset="-122"/>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par>
                                <p:cTn id="41" presetID="23" presetClass="entr" presetSubtype="528" fill="hold" nodeType="withEffect">
                                  <p:stCondLst>
                                    <p:cond delay="100"/>
                                  </p:stCondLst>
                                  <p:childTnLst>
                                    <p:set>
                                      <p:cBhvr>
                                        <p:cTn id="42" dur="1" fill="hold">
                                          <p:stCondLst>
                                            <p:cond delay="0"/>
                                          </p:stCondLst>
                                        </p:cTn>
                                        <p:tgtEl>
                                          <p:spTgt spid="80"/>
                                        </p:tgtEl>
                                        <p:attrNameLst>
                                          <p:attrName>style.visibility</p:attrName>
                                        </p:attrNameLst>
                                      </p:cBhvr>
                                      <p:to>
                                        <p:strVal val="visible"/>
                                      </p:to>
                                    </p:set>
                                    <p:anim calcmode="lin" valueType="num">
                                      <p:cBhvr>
                                        <p:cTn id="43" dur="500" fill="hold"/>
                                        <p:tgtEl>
                                          <p:spTgt spid="80"/>
                                        </p:tgtEl>
                                        <p:attrNameLst>
                                          <p:attrName>ppt_w</p:attrName>
                                        </p:attrNameLst>
                                      </p:cBhvr>
                                      <p:tavLst>
                                        <p:tav tm="0">
                                          <p:val>
                                            <p:fltVal val="0"/>
                                          </p:val>
                                        </p:tav>
                                        <p:tav tm="100000">
                                          <p:val>
                                            <p:strVal val="#ppt_w"/>
                                          </p:val>
                                        </p:tav>
                                      </p:tavLst>
                                    </p:anim>
                                    <p:anim calcmode="lin" valueType="num">
                                      <p:cBhvr>
                                        <p:cTn id="44" dur="500" fill="hold"/>
                                        <p:tgtEl>
                                          <p:spTgt spid="80"/>
                                        </p:tgtEl>
                                        <p:attrNameLst>
                                          <p:attrName>ppt_h</p:attrName>
                                        </p:attrNameLst>
                                      </p:cBhvr>
                                      <p:tavLst>
                                        <p:tav tm="0">
                                          <p:val>
                                            <p:fltVal val="0"/>
                                          </p:val>
                                        </p:tav>
                                        <p:tav tm="100000">
                                          <p:val>
                                            <p:strVal val="#ppt_h"/>
                                          </p:val>
                                        </p:tav>
                                      </p:tavLst>
                                    </p:anim>
                                    <p:anim calcmode="lin" valueType="num">
                                      <p:cBhvr>
                                        <p:cTn id="45" dur="500" fill="hold"/>
                                        <p:tgtEl>
                                          <p:spTgt spid="80"/>
                                        </p:tgtEl>
                                        <p:attrNameLst>
                                          <p:attrName>ppt_x</p:attrName>
                                        </p:attrNameLst>
                                      </p:cBhvr>
                                      <p:tavLst>
                                        <p:tav tm="0">
                                          <p:val>
                                            <p:fltVal val="0.5"/>
                                          </p:val>
                                        </p:tav>
                                        <p:tav tm="100000">
                                          <p:val>
                                            <p:strVal val="#ppt_x"/>
                                          </p:val>
                                        </p:tav>
                                      </p:tavLst>
                                    </p:anim>
                                    <p:anim calcmode="lin" valueType="num">
                                      <p:cBhvr>
                                        <p:cTn id="46" dur="500" fill="hold"/>
                                        <p:tgtEl>
                                          <p:spTgt spid="80"/>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86"/>
                                        </p:tgtEl>
                                        <p:attrNameLst>
                                          <p:attrName>style.visibility</p:attrName>
                                        </p:attrNameLst>
                                      </p:cBhvr>
                                      <p:to>
                                        <p:strVal val="visible"/>
                                      </p:to>
                                    </p:set>
                                    <p:anim calcmode="lin" valueType="num">
                                      <p:cBhvr>
                                        <p:cTn id="49" dur="500" fill="hold"/>
                                        <p:tgtEl>
                                          <p:spTgt spid="86"/>
                                        </p:tgtEl>
                                        <p:attrNameLst>
                                          <p:attrName>ppt_w</p:attrName>
                                        </p:attrNameLst>
                                      </p:cBhvr>
                                      <p:tavLst>
                                        <p:tav tm="0">
                                          <p:val>
                                            <p:fltVal val="0"/>
                                          </p:val>
                                        </p:tav>
                                        <p:tav tm="100000">
                                          <p:val>
                                            <p:strVal val="#ppt_w"/>
                                          </p:val>
                                        </p:tav>
                                      </p:tavLst>
                                    </p:anim>
                                    <p:anim calcmode="lin" valueType="num">
                                      <p:cBhvr>
                                        <p:cTn id="50" dur="500" fill="hold"/>
                                        <p:tgtEl>
                                          <p:spTgt spid="86"/>
                                        </p:tgtEl>
                                        <p:attrNameLst>
                                          <p:attrName>ppt_h</p:attrName>
                                        </p:attrNameLst>
                                      </p:cBhvr>
                                      <p:tavLst>
                                        <p:tav tm="0">
                                          <p:val>
                                            <p:fltVal val="0"/>
                                          </p:val>
                                        </p:tav>
                                        <p:tav tm="100000">
                                          <p:val>
                                            <p:strVal val="#ppt_h"/>
                                          </p:val>
                                        </p:tav>
                                      </p:tavLst>
                                    </p:anim>
                                    <p:anim calcmode="lin" valueType="num">
                                      <p:cBhvr>
                                        <p:cTn id="51" dur="500" fill="hold"/>
                                        <p:tgtEl>
                                          <p:spTgt spid="86"/>
                                        </p:tgtEl>
                                        <p:attrNameLst>
                                          <p:attrName>ppt_x</p:attrName>
                                        </p:attrNameLst>
                                      </p:cBhvr>
                                      <p:tavLst>
                                        <p:tav tm="0">
                                          <p:val>
                                            <p:fltVal val="0.5"/>
                                          </p:val>
                                        </p:tav>
                                        <p:tav tm="100000">
                                          <p:val>
                                            <p:strVal val="#ppt_x"/>
                                          </p:val>
                                        </p:tav>
                                      </p:tavLst>
                                    </p:anim>
                                    <p:anim calcmode="lin" valueType="num">
                                      <p:cBhvr>
                                        <p:cTn id="52" dur="500" fill="hold"/>
                                        <p:tgtEl>
                                          <p:spTgt spid="8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89"/>
                                        </p:tgtEl>
                                        <p:attrNameLst>
                                          <p:attrName>style.visibility</p:attrName>
                                        </p:attrNameLst>
                                      </p:cBhvr>
                                      <p:to>
                                        <p:strVal val="visible"/>
                                      </p:to>
                                    </p:set>
                                    <p:anim calcmode="lin" valueType="num">
                                      <p:cBhvr>
                                        <p:cTn id="55" dur="500" fill="hold"/>
                                        <p:tgtEl>
                                          <p:spTgt spid="89"/>
                                        </p:tgtEl>
                                        <p:attrNameLst>
                                          <p:attrName>ppt_w</p:attrName>
                                        </p:attrNameLst>
                                      </p:cBhvr>
                                      <p:tavLst>
                                        <p:tav tm="0">
                                          <p:val>
                                            <p:fltVal val="0"/>
                                          </p:val>
                                        </p:tav>
                                        <p:tav tm="100000">
                                          <p:val>
                                            <p:strVal val="#ppt_w"/>
                                          </p:val>
                                        </p:tav>
                                      </p:tavLst>
                                    </p:anim>
                                    <p:anim calcmode="lin" valueType="num">
                                      <p:cBhvr>
                                        <p:cTn id="56" dur="500" fill="hold"/>
                                        <p:tgtEl>
                                          <p:spTgt spid="89"/>
                                        </p:tgtEl>
                                        <p:attrNameLst>
                                          <p:attrName>ppt_h</p:attrName>
                                        </p:attrNameLst>
                                      </p:cBhvr>
                                      <p:tavLst>
                                        <p:tav tm="0">
                                          <p:val>
                                            <p:fltVal val="0"/>
                                          </p:val>
                                        </p:tav>
                                        <p:tav tm="100000">
                                          <p:val>
                                            <p:strVal val="#ppt_h"/>
                                          </p:val>
                                        </p:tav>
                                      </p:tavLst>
                                    </p:anim>
                                    <p:anim calcmode="lin" valueType="num">
                                      <p:cBhvr>
                                        <p:cTn id="57" dur="500" fill="hold"/>
                                        <p:tgtEl>
                                          <p:spTgt spid="89"/>
                                        </p:tgtEl>
                                        <p:attrNameLst>
                                          <p:attrName>ppt_x</p:attrName>
                                        </p:attrNameLst>
                                      </p:cBhvr>
                                      <p:tavLst>
                                        <p:tav tm="0">
                                          <p:val>
                                            <p:fltVal val="0.5"/>
                                          </p:val>
                                        </p:tav>
                                        <p:tav tm="100000">
                                          <p:val>
                                            <p:strVal val="#ppt_x"/>
                                          </p:val>
                                        </p:tav>
                                      </p:tavLst>
                                    </p:anim>
                                    <p:anim calcmode="lin" valueType="num">
                                      <p:cBhvr>
                                        <p:cTn id="58" dur="500" fill="hold"/>
                                        <p:tgtEl>
                                          <p:spTgt spid="8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92"/>
                                        </p:tgtEl>
                                        <p:attrNameLst>
                                          <p:attrName>style.visibility</p:attrName>
                                        </p:attrNameLst>
                                      </p:cBhvr>
                                      <p:to>
                                        <p:strVal val="visible"/>
                                      </p:to>
                                    </p:set>
                                    <p:anim calcmode="lin" valueType="num">
                                      <p:cBhvr>
                                        <p:cTn id="61" dur="500" fill="hold"/>
                                        <p:tgtEl>
                                          <p:spTgt spid="92"/>
                                        </p:tgtEl>
                                        <p:attrNameLst>
                                          <p:attrName>ppt_w</p:attrName>
                                        </p:attrNameLst>
                                      </p:cBhvr>
                                      <p:tavLst>
                                        <p:tav tm="0">
                                          <p:val>
                                            <p:fltVal val="0"/>
                                          </p:val>
                                        </p:tav>
                                        <p:tav tm="100000">
                                          <p:val>
                                            <p:strVal val="#ppt_w"/>
                                          </p:val>
                                        </p:tav>
                                      </p:tavLst>
                                    </p:anim>
                                    <p:anim calcmode="lin" valueType="num">
                                      <p:cBhvr>
                                        <p:cTn id="62" dur="500" fill="hold"/>
                                        <p:tgtEl>
                                          <p:spTgt spid="92"/>
                                        </p:tgtEl>
                                        <p:attrNameLst>
                                          <p:attrName>ppt_h</p:attrName>
                                        </p:attrNameLst>
                                      </p:cBhvr>
                                      <p:tavLst>
                                        <p:tav tm="0">
                                          <p:val>
                                            <p:fltVal val="0"/>
                                          </p:val>
                                        </p:tav>
                                        <p:tav tm="100000">
                                          <p:val>
                                            <p:strVal val="#ppt_h"/>
                                          </p:val>
                                        </p:tav>
                                      </p:tavLst>
                                    </p:anim>
                                    <p:anim calcmode="lin" valueType="num">
                                      <p:cBhvr>
                                        <p:cTn id="63" dur="500" fill="hold"/>
                                        <p:tgtEl>
                                          <p:spTgt spid="92"/>
                                        </p:tgtEl>
                                        <p:attrNameLst>
                                          <p:attrName>ppt_x</p:attrName>
                                        </p:attrNameLst>
                                      </p:cBhvr>
                                      <p:tavLst>
                                        <p:tav tm="0">
                                          <p:val>
                                            <p:fltVal val="0.5"/>
                                          </p:val>
                                        </p:tav>
                                        <p:tav tm="100000">
                                          <p:val>
                                            <p:strVal val="#ppt_x"/>
                                          </p:val>
                                        </p:tav>
                                      </p:tavLst>
                                    </p:anim>
                                    <p:anim calcmode="lin" valueType="num">
                                      <p:cBhvr>
                                        <p:cTn id="64" dur="500" fill="hold"/>
                                        <p:tgtEl>
                                          <p:spTgt spid="9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500" fill="hold"/>
                                        <p:tgtEl>
                                          <p:spTgt spid="95"/>
                                        </p:tgtEl>
                                        <p:attrNameLst>
                                          <p:attrName>ppt_w</p:attrName>
                                        </p:attrNameLst>
                                      </p:cBhvr>
                                      <p:tavLst>
                                        <p:tav tm="0">
                                          <p:val>
                                            <p:fltVal val="0"/>
                                          </p:val>
                                        </p:tav>
                                        <p:tav tm="100000">
                                          <p:val>
                                            <p:strVal val="#ppt_w"/>
                                          </p:val>
                                        </p:tav>
                                      </p:tavLst>
                                    </p:anim>
                                    <p:anim calcmode="lin" valueType="num">
                                      <p:cBhvr>
                                        <p:cTn id="68" dur="500" fill="hold"/>
                                        <p:tgtEl>
                                          <p:spTgt spid="95"/>
                                        </p:tgtEl>
                                        <p:attrNameLst>
                                          <p:attrName>ppt_h</p:attrName>
                                        </p:attrNameLst>
                                      </p:cBhvr>
                                      <p:tavLst>
                                        <p:tav tm="0">
                                          <p:val>
                                            <p:fltVal val="0"/>
                                          </p:val>
                                        </p:tav>
                                        <p:tav tm="100000">
                                          <p:val>
                                            <p:strVal val="#ppt_h"/>
                                          </p:val>
                                        </p:tav>
                                      </p:tavLst>
                                    </p:anim>
                                    <p:anim calcmode="lin" valueType="num">
                                      <p:cBhvr>
                                        <p:cTn id="69" dur="500" fill="hold"/>
                                        <p:tgtEl>
                                          <p:spTgt spid="95"/>
                                        </p:tgtEl>
                                        <p:attrNameLst>
                                          <p:attrName>ppt_x</p:attrName>
                                        </p:attrNameLst>
                                      </p:cBhvr>
                                      <p:tavLst>
                                        <p:tav tm="0">
                                          <p:val>
                                            <p:fltVal val="0.5"/>
                                          </p:val>
                                        </p:tav>
                                        <p:tav tm="100000">
                                          <p:val>
                                            <p:strVal val="#ppt_x"/>
                                          </p:val>
                                        </p:tav>
                                      </p:tavLst>
                                    </p:anim>
                                    <p:anim calcmode="lin" valueType="num">
                                      <p:cBhvr>
                                        <p:cTn id="70" dur="500" fill="hold"/>
                                        <p:tgtEl>
                                          <p:spTgt spid="9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98"/>
                                        </p:tgtEl>
                                        <p:attrNameLst>
                                          <p:attrName>style.visibility</p:attrName>
                                        </p:attrNameLst>
                                      </p:cBhvr>
                                      <p:to>
                                        <p:strVal val="visible"/>
                                      </p:to>
                                    </p:set>
                                    <p:anim calcmode="lin" valueType="num">
                                      <p:cBhvr>
                                        <p:cTn id="73" dur="500" fill="hold"/>
                                        <p:tgtEl>
                                          <p:spTgt spid="98"/>
                                        </p:tgtEl>
                                        <p:attrNameLst>
                                          <p:attrName>ppt_w</p:attrName>
                                        </p:attrNameLst>
                                      </p:cBhvr>
                                      <p:tavLst>
                                        <p:tav tm="0">
                                          <p:val>
                                            <p:fltVal val="0"/>
                                          </p:val>
                                        </p:tav>
                                        <p:tav tm="100000">
                                          <p:val>
                                            <p:strVal val="#ppt_w"/>
                                          </p:val>
                                        </p:tav>
                                      </p:tavLst>
                                    </p:anim>
                                    <p:anim calcmode="lin" valueType="num">
                                      <p:cBhvr>
                                        <p:cTn id="74" dur="500" fill="hold"/>
                                        <p:tgtEl>
                                          <p:spTgt spid="98"/>
                                        </p:tgtEl>
                                        <p:attrNameLst>
                                          <p:attrName>ppt_h</p:attrName>
                                        </p:attrNameLst>
                                      </p:cBhvr>
                                      <p:tavLst>
                                        <p:tav tm="0">
                                          <p:val>
                                            <p:fltVal val="0"/>
                                          </p:val>
                                        </p:tav>
                                        <p:tav tm="100000">
                                          <p:val>
                                            <p:strVal val="#ppt_h"/>
                                          </p:val>
                                        </p:tav>
                                      </p:tavLst>
                                    </p:anim>
                                    <p:anim calcmode="lin" valueType="num">
                                      <p:cBhvr>
                                        <p:cTn id="75" dur="500" fill="hold"/>
                                        <p:tgtEl>
                                          <p:spTgt spid="98"/>
                                        </p:tgtEl>
                                        <p:attrNameLst>
                                          <p:attrName>ppt_x</p:attrName>
                                        </p:attrNameLst>
                                      </p:cBhvr>
                                      <p:tavLst>
                                        <p:tav tm="0">
                                          <p:val>
                                            <p:fltVal val="0.5"/>
                                          </p:val>
                                        </p:tav>
                                        <p:tav tm="100000">
                                          <p:val>
                                            <p:strVal val="#ppt_x"/>
                                          </p:val>
                                        </p:tav>
                                      </p:tavLst>
                                    </p:anim>
                                    <p:anim calcmode="lin" valueType="num">
                                      <p:cBhvr>
                                        <p:cTn id="76" dur="500" fill="hold"/>
                                        <p:tgtEl>
                                          <p:spTgt spid="98"/>
                                        </p:tgtEl>
                                        <p:attrNameLst>
                                          <p:attrName>ppt_y</p:attrName>
                                        </p:attrNameLst>
                                      </p:cBhvr>
                                      <p:tavLst>
                                        <p:tav tm="0">
                                          <p:val>
                                            <p:fltVal val="0.5"/>
                                          </p:val>
                                        </p:tav>
                                        <p:tav tm="100000">
                                          <p:val>
                                            <p:strVal val="#ppt_y"/>
                                          </p:val>
                                        </p:tav>
                                      </p:tavLst>
                                    </p:anim>
                                  </p:childTnLst>
                                </p:cTn>
                              </p:par>
                              <p:par>
                                <p:cTn id="77" presetID="26" presetClass="emph" presetSubtype="0" repeatCount="3000" fill="hold" nodeType="withEffect">
                                  <p:stCondLst>
                                    <p:cond delay="410"/>
                                  </p:stCondLst>
                                  <p:childTnLst>
                                    <p:animEffect transition="out" filter="fade">
                                      <p:cBhvr>
                                        <p:cTn id="78" dur="500" tmFilter="0, 0; .2, .5; .8, .5; 1, 0"/>
                                        <p:tgtEl>
                                          <p:spTgt spid="89"/>
                                        </p:tgtEl>
                                      </p:cBhvr>
                                    </p:animEffect>
                                    <p:animScale>
                                      <p:cBhvr>
                                        <p:cTn id="79" dur="250" autoRev="1" fill="hold"/>
                                        <p:tgtEl>
                                          <p:spTgt spid="89"/>
                                        </p:tgtEl>
                                      </p:cBhvr>
                                      <p:by x="105000" y="105000"/>
                                    </p:animScale>
                                  </p:childTnLst>
                                </p:cTn>
                              </p:par>
                              <p:par>
                                <p:cTn id="80" presetID="26" presetClass="emph" presetSubtype="0" repeatCount="3000" fill="hold" nodeType="withEffect">
                                  <p:stCondLst>
                                    <p:cond delay="810"/>
                                  </p:stCondLst>
                                  <p:childTnLst>
                                    <p:animEffect transition="out" filter="fade">
                                      <p:cBhvr>
                                        <p:cTn id="81" dur="500" tmFilter="0, 0; .2, .5; .8, .5; 1, 0"/>
                                        <p:tgtEl>
                                          <p:spTgt spid="92"/>
                                        </p:tgtEl>
                                      </p:cBhvr>
                                    </p:animEffect>
                                    <p:animScale>
                                      <p:cBhvr>
                                        <p:cTn id="82"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23528" y="123478"/>
            <a:ext cx="2447765" cy="442712"/>
            <a:chOff x="889605" y="359972"/>
            <a:chExt cx="1147471" cy="442848"/>
          </a:xfrm>
        </p:grpSpPr>
        <p:sp>
          <p:nvSpPr>
            <p:cNvPr id="33" name="矩形 3"/>
            <p:cNvSpPr>
              <a:spLocks noChangeArrowheads="1"/>
            </p:cNvSpPr>
            <p:nvPr/>
          </p:nvSpPr>
          <p:spPr bwMode="auto">
            <a:xfrm>
              <a:off x="889605" y="359972"/>
              <a:ext cx="1147471"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defTabSz="914400"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（一）六张清单</a:t>
              </a:r>
            </a:p>
          </p:txBody>
        </p:sp>
        <p:grpSp>
          <p:nvGrpSpPr>
            <p:cNvPr id="36" name="组合 35"/>
            <p:cNvGrpSpPr/>
            <p:nvPr/>
          </p:nvGrpSpPr>
          <p:grpSpPr>
            <a:xfrm>
              <a:off x="889605" y="757101"/>
              <a:ext cx="1028125" cy="45719"/>
              <a:chOff x="688893" y="2574256"/>
              <a:chExt cx="7739508" cy="81111"/>
            </a:xfrm>
          </p:grpSpPr>
          <p:sp>
            <p:nvSpPr>
              <p:cNvPr id="3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grpSp>
      <p:sp>
        <p:nvSpPr>
          <p:cNvPr id="3" name="矩形 2"/>
          <p:cNvSpPr/>
          <p:nvPr/>
        </p:nvSpPr>
        <p:spPr>
          <a:xfrm>
            <a:off x="1420118" y="1275606"/>
            <a:ext cx="4680520" cy="2308324"/>
          </a:xfrm>
          <a:prstGeom prst="rect">
            <a:avLst/>
          </a:prstGeom>
        </p:spPr>
        <p:txBody>
          <a:bodyPr wrap="square">
            <a:spAutoFit/>
          </a:bodyPr>
          <a:lstStyle/>
          <a:p>
            <a:r>
              <a:rPr lang="zh-CN" altLang="en-US" dirty="0"/>
              <a:t>“六张清单”具体</a:t>
            </a:r>
            <a:r>
              <a:rPr lang="zh-CN" altLang="en-US" dirty="0" smtClean="0"/>
              <a:t>内容</a:t>
            </a:r>
            <a:endParaRPr lang="en-US" altLang="zh-CN" dirty="0" smtClean="0"/>
          </a:p>
          <a:p>
            <a:endParaRPr lang="en-US" altLang="zh-CN" dirty="0" smtClean="0"/>
          </a:p>
          <a:p>
            <a:pPr marL="342900" indent="-342900">
              <a:buFont typeface="+mj-lt"/>
              <a:buAutoNum type="arabicPeriod"/>
            </a:pPr>
            <a:r>
              <a:rPr lang="zh-CN" altLang="en-US" dirty="0"/>
              <a:t>平台建设</a:t>
            </a:r>
            <a:r>
              <a:rPr lang="zh-CN" altLang="en-US" dirty="0" smtClean="0"/>
              <a:t>清单</a:t>
            </a:r>
            <a:endParaRPr lang="en-US" altLang="zh-CN" dirty="0" smtClean="0"/>
          </a:p>
          <a:p>
            <a:pPr marL="342900" indent="-342900">
              <a:buFont typeface="+mj-lt"/>
              <a:buAutoNum type="arabicPeriod"/>
            </a:pPr>
            <a:r>
              <a:rPr lang="zh-CN" altLang="en-US" dirty="0" smtClean="0"/>
              <a:t>产业清单</a:t>
            </a:r>
            <a:endParaRPr lang="en-US" altLang="zh-CN" dirty="0" smtClean="0"/>
          </a:p>
          <a:p>
            <a:pPr marL="342900" indent="-342900">
              <a:buFont typeface="+mj-lt"/>
              <a:buAutoNum type="arabicPeriod"/>
            </a:pPr>
            <a:r>
              <a:rPr lang="zh-CN" altLang="en-US" dirty="0" smtClean="0"/>
              <a:t>项目清单</a:t>
            </a:r>
            <a:endParaRPr lang="en-US" altLang="zh-CN" dirty="0" smtClean="0"/>
          </a:p>
          <a:p>
            <a:pPr marL="342900" indent="-342900">
              <a:buFont typeface="+mj-lt"/>
              <a:buAutoNum type="arabicPeriod"/>
            </a:pPr>
            <a:r>
              <a:rPr lang="zh-CN" altLang="en-US" dirty="0" smtClean="0"/>
              <a:t>帮扶</a:t>
            </a:r>
            <a:r>
              <a:rPr lang="zh-CN" altLang="en-US" dirty="0"/>
              <a:t>方年度</a:t>
            </a:r>
            <a:r>
              <a:rPr lang="zh-CN" altLang="en-US" dirty="0" smtClean="0"/>
              <a:t>清单</a:t>
            </a:r>
            <a:endParaRPr lang="en-US" altLang="zh-CN" dirty="0" smtClean="0"/>
          </a:p>
          <a:p>
            <a:pPr marL="342900" indent="-342900">
              <a:buFont typeface="+mj-lt"/>
              <a:buAutoNum type="arabicPeriod"/>
            </a:pPr>
            <a:r>
              <a:rPr lang="zh-CN" altLang="en-US" dirty="0" smtClean="0"/>
              <a:t>防</a:t>
            </a:r>
            <a:r>
              <a:rPr lang="zh-CN" altLang="en-US" dirty="0"/>
              <a:t>返贫</a:t>
            </a:r>
            <a:r>
              <a:rPr lang="zh-CN" altLang="en-US" dirty="0" smtClean="0"/>
              <a:t>清单</a:t>
            </a:r>
            <a:endParaRPr lang="en-US" altLang="zh-CN" dirty="0" smtClean="0"/>
          </a:p>
          <a:p>
            <a:pPr marL="342900" indent="-342900">
              <a:buFont typeface="+mj-lt"/>
              <a:buAutoNum type="arabicPeriod"/>
            </a:pPr>
            <a:r>
              <a:rPr lang="en-US" altLang="zh-CN" dirty="0" smtClean="0"/>
              <a:t>《</a:t>
            </a:r>
            <a:r>
              <a:rPr lang="zh-CN" altLang="en-US" dirty="0"/>
              <a:t>十条措施</a:t>
            </a:r>
            <a:r>
              <a:rPr lang="en-US" altLang="zh-CN" dirty="0"/>
              <a:t>》</a:t>
            </a:r>
            <a:r>
              <a:rPr lang="zh-CN" altLang="en-US" dirty="0"/>
              <a:t>重点任务</a:t>
            </a:r>
            <a:r>
              <a:rPr lang="zh-CN" altLang="en-US" dirty="0" smtClean="0"/>
              <a:t>清单</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95536" y="267494"/>
          <a:ext cx="8424937" cy="4680521"/>
        </p:xfrm>
        <a:graphic>
          <a:graphicData uri="http://schemas.openxmlformats.org/drawingml/2006/table">
            <a:tbl>
              <a:tblPr>
                <a:tableStyleId>{69CF1AB2-1976-4502-BF36-3FF5EA218861}</a:tableStyleId>
              </a:tblPr>
              <a:tblGrid>
                <a:gridCol w="285592"/>
                <a:gridCol w="867757"/>
                <a:gridCol w="867757"/>
                <a:gridCol w="3569888"/>
                <a:gridCol w="768900"/>
                <a:gridCol w="2065043"/>
              </a:tblGrid>
              <a:tr h="277387">
                <a:tc gridSpan="6">
                  <a:txBody>
                    <a:bodyPr/>
                    <a:lstStyle/>
                    <a:p>
                      <a:pPr algn="ctr" fontAlgn="ctr"/>
                      <a:r>
                        <a:rPr lang="en-US" altLang="zh-CN" sz="1600" u="none" strike="noStrike" kern="1200" dirty="0">
                          <a:effectLst/>
                        </a:rPr>
                        <a:t>2024</a:t>
                      </a:r>
                      <a:r>
                        <a:rPr lang="zh-CN" altLang="en-US" sz="1600" u="none" strike="noStrike" kern="1200" dirty="0">
                          <a:effectLst/>
                        </a:rPr>
                        <a:t>年度</a:t>
                      </a:r>
                      <a:r>
                        <a:rPr lang="en-US" altLang="zh-CN" sz="1600" u="none" strike="noStrike" kern="1200" dirty="0">
                          <a:effectLst/>
                        </a:rPr>
                        <a:t>39</a:t>
                      </a:r>
                      <a:r>
                        <a:rPr lang="zh-CN" altLang="en-US" sz="1600" u="none" strike="noStrike" kern="1200" dirty="0">
                          <a:effectLst/>
                        </a:rPr>
                        <a:t>个欠发达县域托底性帮扶需重点指导支持项目清单</a:t>
                      </a:r>
                      <a:endParaRPr lang="zh-CN" altLang="en-US" sz="1600" b="1"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2930" marR="2930" marT="293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191733">
                <a:tc gridSpan="4">
                  <a:txBody>
                    <a:bodyPr/>
                    <a:lstStyle/>
                    <a:p>
                      <a:pPr algn="l" fontAlgn="ctr"/>
                      <a:r>
                        <a:rPr lang="zh-CN" altLang="en-US" sz="1100" u="none" strike="noStrike" dirty="0">
                          <a:effectLst/>
                        </a:rPr>
                        <a:t>  托底性帮扶 </a:t>
                      </a:r>
                      <a:r>
                        <a:rPr lang="en-US" altLang="zh-CN" sz="1100" u="none" strike="noStrike" dirty="0">
                          <a:effectLst/>
                        </a:rPr>
                        <a:t>〔</a:t>
                      </a:r>
                      <a:r>
                        <a:rPr lang="zh-CN" altLang="en-US" sz="1100" u="none" strike="noStrike" dirty="0">
                          <a:effectLst/>
                        </a:rPr>
                        <a:t>２０２４</a:t>
                      </a:r>
                      <a:r>
                        <a:rPr lang="en-US" altLang="zh-CN" sz="1100" u="none" strike="noStrike" dirty="0">
                          <a:effectLst/>
                        </a:rPr>
                        <a:t>〕</a:t>
                      </a:r>
                      <a:r>
                        <a:rPr lang="zh-CN" altLang="en-US" sz="1100" u="none" strike="noStrike" dirty="0">
                          <a:effectLst/>
                        </a:rPr>
                        <a:t>２号</a:t>
                      </a:r>
                      <a:endParaRPr lang="zh-CN" altLang="en-US"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ctr" fontAlgn="ctr"/>
                      <a:endParaRPr lang="zh-CN" altLang="en-US"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r>
              <a:tr h="464483">
                <a:tc>
                  <a:txBody>
                    <a:bodyPr/>
                    <a:lstStyle/>
                    <a:p>
                      <a:pPr algn="ctr" fontAlgn="ctr"/>
                      <a:r>
                        <a:rPr lang="zh-CN" altLang="en-US" sz="1100" u="none" strike="noStrike" dirty="0">
                          <a:effectLst/>
                        </a:rPr>
                        <a:t>序号</a:t>
                      </a:r>
                      <a:endParaRPr lang="zh-CN" altLang="en-US" sz="1100" b="1"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项目名称</a:t>
                      </a:r>
                      <a:endParaRPr lang="zh-CN" altLang="en-US" sz="1100" b="1"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项目类型</a:t>
                      </a:r>
                      <a:endParaRPr lang="zh-CN" altLang="en-US" sz="1100" b="1"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dirty="0">
                          <a:effectLst/>
                        </a:rPr>
                        <a:t>建设内容及规模</a:t>
                      </a:r>
                      <a:endParaRPr lang="zh-CN" altLang="en-US" sz="1100" b="1"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计划总投资   （万元）</a:t>
                      </a:r>
                      <a:endParaRPr lang="zh-CN" altLang="en-US" sz="1100" b="1"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en-US" altLang="zh-CN" sz="1100" u="none" strike="noStrike">
                          <a:effectLst/>
                        </a:rPr>
                        <a:t>2024</a:t>
                      </a:r>
                      <a:r>
                        <a:rPr lang="zh-CN" altLang="en-US" sz="1100" u="none" strike="noStrike">
                          <a:effectLst/>
                        </a:rPr>
                        <a:t>年需指导支持的</a:t>
                      </a:r>
                      <a:br>
                        <a:rPr lang="zh-CN" altLang="en-US" sz="1100" u="none" strike="noStrike">
                          <a:effectLst/>
                        </a:rPr>
                      </a:br>
                      <a:r>
                        <a:rPr lang="zh-CN" altLang="en-US" sz="1100" u="none" strike="noStrike">
                          <a:effectLst/>
                        </a:rPr>
                        <a:t>重点事项</a:t>
                      </a:r>
                      <a:endParaRPr lang="zh-CN" altLang="en-US" sz="1100" b="1"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r>
              <a:tr h="390882">
                <a:tc>
                  <a:txBody>
                    <a:bodyPr/>
                    <a:lstStyle/>
                    <a:p>
                      <a:pPr algn="ctr" fontAlgn="ctr"/>
                      <a:r>
                        <a:rPr lang="en-US" altLang="zh-CN" sz="1100" u="none" strike="noStrike">
                          <a:effectLst/>
                        </a:rPr>
                        <a:t>1</a:t>
                      </a:r>
                      <a:endParaRPr lang="en-US" altLang="zh-CN"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南江县抽水蓄能电站</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dirty="0">
                          <a:effectLst/>
                        </a:rPr>
                        <a:t>产业</a:t>
                      </a:r>
                      <a:endParaRPr lang="zh-CN" altLang="en-US"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l" fontAlgn="ctr"/>
                      <a:r>
                        <a:rPr lang="zh-CN" altLang="en-US" sz="1100" u="none" strike="noStrike" dirty="0">
                          <a:effectLst/>
                        </a:rPr>
                        <a:t>装机规模约</a:t>
                      </a:r>
                      <a:r>
                        <a:rPr lang="en-US" altLang="zh-CN" sz="1100" u="none" strike="noStrike" dirty="0">
                          <a:effectLst/>
                        </a:rPr>
                        <a:t>120</a:t>
                      </a:r>
                      <a:r>
                        <a:rPr lang="zh-CN" altLang="en-US" sz="1100" u="none" strike="noStrike" dirty="0">
                          <a:effectLst/>
                        </a:rPr>
                        <a:t>万千瓦，年发电量约</a:t>
                      </a:r>
                      <a:r>
                        <a:rPr lang="en-US" altLang="zh-CN" sz="1100" u="none" strike="noStrike" dirty="0">
                          <a:effectLst/>
                        </a:rPr>
                        <a:t>16.7</a:t>
                      </a:r>
                      <a:r>
                        <a:rPr lang="zh-CN" altLang="en-US" sz="1100" u="none" strike="noStrike" dirty="0">
                          <a:effectLst/>
                        </a:rPr>
                        <a:t>亿千瓦时。</a:t>
                      </a:r>
                      <a:endParaRPr lang="zh-CN" altLang="en-US"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en-US" altLang="zh-CN" sz="1100" u="none" strike="noStrike">
                          <a:effectLst/>
                        </a:rPr>
                        <a:t>790000</a:t>
                      </a:r>
                      <a:endParaRPr lang="en-US" altLang="zh-CN"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l" fontAlgn="ctr"/>
                      <a:r>
                        <a:rPr lang="zh-CN" altLang="en-US" sz="1100" u="none" strike="noStrike">
                          <a:effectLst/>
                        </a:rPr>
                        <a:t>支持开展项目前期工作。</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r>
              <a:tr h="835471">
                <a:tc>
                  <a:txBody>
                    <a:bodyPr/>
                    <a:lstStyle/>
                    <a:p>
                      <a:pPr algn="ctr" fontAlgn="ctr"/>
                      <a:r>
                        <a:rPr lang="en-US" altLang="zh-CN" sz="1100" u="none" strike="noStrike">
                          <a:effectLst/>
                        </a:rPr>
                        <a:t>2</a:t>
                      </a:r>
                      <a:endParaRPr lang="en-US" altLang="zh-CN"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南江县通用机场建设</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基础设施</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l" fontAlgn="ctr"/>
                      <a:r>
                        <a:rPr lang="zh-CN" altLang="en-US" sz="1100" u="none" strike="noStrike" dirty="0">
                          <a:effectLst/>
                        </a:rPr>
                        <a:t>建设机场连接道路</a:t>
                      </a:r>
                      <a:r>
                        <a:rPr lang="en-US" altLang="zh-CN" sz="1100" u="none" strike="noStrike" dirty="0">
                          <a:effectLst/>
                        </a:rPr>
                        <a:t>11</a:t>
                      </a:r>
                      <a:r>
                        <a:rPr lang="zh-CN" altLang="en-US" sz="1100" u="none" strike="noStrike" dirty="0">
                          <a:effectLst/>
                        </a:rPr>
                        <a:t>公里（三级）；新建航空产业园及配套相关附属设施。</a:t>
                      </a:r>
                      <a:endParaRPr lang="zh-CN" altLang="en-US"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en-US" altLang="zh-CN" sz="1100" u="none" strike="noStrike">
                          <a:effectLst/>
                        </a:rPr>
                        <a:t>117400</a:t>
                      </a:r>
                      <a:endParaRPr lang="en-US" altLang="zh-CN"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l" fontAlgn="ctr"/>
                      <a:r>
                        <a:rPr lang="zh-CN" altLang="en-US" sz="1100" u="none" strike="noStrike" dirty="0">
                          <a:effectLst/>
                        </a:rPr>
                        <a:t>将连接线项目按幸福美丽乡村路标准（道路</a:t>
                      </a:r>
                      <a:r>
                        <a:rPr lang="en-US" altLang="zh-CN" sz="1100" u="none" strike="noStrike" dirty="0">
                          <a:effectLst/>
                        </a:rPr>
                        <a:t>240</a:t>
                      </a:r>
                      <a:r>
                        <a:rPr lang="zh-CN" altLang="en-US" sz="1100" u="none" strike="noStrike" dirty="0">
                          <a:effectLst/>
                        </a:rPr>
                        <a:t>万元</a:t>
                      </a:r>
                      <a:r>
                        <a:rPr lang="en-US" altLang="zh-CN" sz="1100" u="none" strike="noStrike" dirty="0">
                          <a:effectLst/>
                        </a:rPr>
                        <a:t>/</a:t>
                      </a:r>
                      <a:r>
                        <a:rPr lang="zh-CN" altLang="en-US" sz="1100" u="none" strike="noStrike" dirty="0">
                          <a:effectLst/>
                        </a:rPr>
                        <a:t>公里）予以补助。</a:t>
                      </a:r>
                      <a:endParaRPr lang="zh-CN" altLang="en-US"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r>
              <a:tr h="629587">
                <a:tc>
                  <a:txBody>
                    <a:bodyPr/>
                    <a:lstStyle/>
                    <a:p>
                      <a:pPr algn="ctr" fontAlgn="ctr"/>
                      <a:r>
                        <a:rPr lang="en-US" altLang="zh-CN" sz="1100" u="none" strike="noStrike">
                          <a:effectLst/>
                        </a:rPr>
                        <a:t>3</a:t>
                      </a:r>
                      <a:endParaRPr lang="en-US" altLang="zh-CN"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南江县高桥水库工程</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基础设施</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l" fontAlgn="ctr"/>
                      <a:r>
                        <a:rPr lang="zh-CN" altLang="en-US" sz="1100" u="none" strike="noStrike" dirty="0">
                          <a:effectLst/>
                        </a:rPr>
                        <a:t>水库总库容</a:t>
                      </a:r>
                      <a:r>
                        <a:rPr lang="en-US" altLang="zh-CN" sz="1100" u="none" strike="noStrike" dirty="0">
                          <a:effectLst/>
                        </a:rPr>
                        <a:t>13495</a:t>
                      </a:r>
                      <a:r>
                        <a:rPr lang="zh-CN" altLang="en-US" sz="1100" u="none" strike="noStrike" dirty="0">
                          <a:effectLst/>
                        </a:rPr>
                        <a:t>万立方米，最大坝高</a:t>
                      </a:r>
                      <a:r>
                        <a:rPr lang="en-US" altLang="zh-CN" sz="1100" u="none" strike="noStrike" dirty="0">
                          <a:effectLst/>
                        </a:rPr>
                        <a:t>86</a:t>
                      </a:r>
                      <a:r>
                        <a:rPr lang="zh-CN" altLang="en-US" sz="1100" u="none" strike="noStrike" dirty="0">
                          <a:effectLst/>
                        </a:rPr>
                        <a:t>米，防洪库容</a:t>
                      </a:r>
                      <a:r>
                        <a:rPr lang="en-US" altLang="zh-CN" sz="1100" u="none" strike="noStrike" dirty="0">
                          <a:effectLst/>
                        </a:rPr>
                        <a:t>9940</a:t>
                      </a:r>
                      <a:r>
                        <a:rPr lang="zh-CN" altLang="en-US" sz="1100" u="none" strike="noStrike" dirty="0">
                          <a:effectLst/>
                        </a:rPr>
                        <a:t>万立方米，配套电站装机容量</a:t>
                      </a:r>
                      <a:r>
                        <a:rPr lang="en-US" altLang="zh-CN" sz="1100" u="none" strike="noStrike" dirty="0">
                          <a:effectLst/>
                        </a:rPr>
                        <a:t>9.0</a:t>
                      </a:r>
                      <a:r>
                        <a:rPr lang="zh-CN" altLang="en-US" sz="1100" u="none" strike="noStrike" dirty="0">
                          <a:effectLst/>
                        </a:rPr>
                        <a:t>兆瓦。</a:t>
                      </a:r>
                      <a:endParaRPr lang="zh-CN" altLang="en-US"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en-US" altLang="zh-CN" sz="1100" u="none" strike="noStrike" dirty="0">
                          <a:effectLst/>
                        </a:rPr>
                        <a:t>441000</a:t>
                      </a:r>
                      <a:endParaRPr lang="en-US" altLang="zh-CN"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l" fontAlgn="ctr"/>
                      <a:r>
                        <a:rPr lang="zh-CN" altLang="en-US" sz="1100" u="none" strike="noStrike">
                          <a:effectLst/>
                        </a:rPr>
                        <a:t>支持南江县开展高桥水库工程前期工作。</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r>
              <a:tr h="945489">
                <a:tc>
                  <a:txBody>
                    <a:bodyPr/>
                    <a:lstStyle/>
                    <a:p>
                      <a:pPr algn="ctr" fontAlgn="ctr"/>
                      <a:r>
                        <a:rPr lang="en-US" altLang="zh-CN" sz="1100" u="none" strike="noStrike">
                          <a:effectLst/>
                        </a:rPr>
                        <a:t>4</a:t>
                      </a:r>
                      <a:endParaRPr lang="en-US" altLang="zh-CN"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南江县官房沟水库工程</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基础设施</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l" fontAlgn="ctr"/>
                      <a:r>
                        <a:rPr lang="zh-CN" altLang="en-US" sz="1100" u="none" strike="noStrike" dirty="0">
                          <a:effectLst/>
                        </a:rPr>
                        <a:t>总库容</a:t>
                      </a:r>
                      <a:r>
                        <a:rPr lang="en-US" altLang="zh-CN" sz="1100" u="none" strike="noStrike" dirty="0">
                          <a:effectLst/>
                        </a:rPr>
                        <a:t>1154</a:t>
                      </a:r>
                      <a:r>
                        <a:rPr lang="zh-CN" altLang="en-US" sz="1100" u="none" strike="noStrike" dirty="0">
                          <a:effectLst/>
                        </a:rPr>
                        <a:t>万立方米，最大坝高</a:t>
                      </a:r>
                      <a:r>
                        <a:rPr lang="en-US" altLang="zh-CN" sz="1100" u="none" strike="noStrike" dirty="0">
                          <a:effectLst/>
                        </a:rPr>
                        <a:t>41.5</a:t>
                      </a:r>
                      <a:r>
                        <a:rPr lang="zh-CN" altLang="en-US" sz="1100" u="none" strike="noStrike" dirty="0">
                          <a:effectLst/>
                        </a:rPr>
                        <a:t>米，由官房沟水库枢纽、刘家沟水库枢纽及两库连通隧洞和陈子院沟补水工程以及灌区工程组成。已完成技术审查、移民大纲、用地预审、环境影响评价、社会稳定风险评估等专题报告编制和审批，完成可研报告编制待审批。</a:t>
                      </a:r>
                      <a:endParaRPr lang="zh-CN" altLang="en-US"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en-US" altLang="zh-CN" sz="1100" u="none" strike="noStrike" dirty="0">
                          <a:effectLst/>
                        </a:rPr>
                        <a:t>86248</a:t>
                      </a:r>
                      <a:endParaRPr lang="en-US" altLang="zh-CN"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l" fontAlgn="ctr"/>
                      <a:r>
                        <a:rPr lang="zh-CN" altLang="en-US" sz="1100" u="none" strike="noStrike" dirty="0">
                          <a:effectLst/>
                        </a:rPr>
                        <a:t>支持南江县开展官房沟水库前期工作。</a:t>
                      </a:r>
                      <a:endParaRPr lang="zh-CN" altLang="en-US"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r>
              <a:tr h="945489">
                <a:tc>
                  <a:txBody>
                    <a:bodyPr/>
                    <a:lstStyle/>
                    <a:p>
                      <a:pPr algn="ctr" fontAlgn="ctr"/>
                      <a:r>
                        <a:rPr lang="en-US" altLang="zh-CN" sz="1100" u="none" strike="noStrike">
                          <a:effectLst/>
                        </a:rPr>
                        <a:t>5</a:t>
                      </a:r>
                      <a:endParaRPr lang="en-US" altLang="zh-CN"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南江县</a:t>
                      </a:r>
                      <a:r>
                        <a:rPr lang="en-US" altLang="zh-CN" sz="1100" u="none" strike="noStrike">
                          <a:effectLst/>
                        </a:rPr>
                        <a:t>2024</a:t>
                      </a:r>
                      <a:r>
                        <a:rPr lang="zh-CN" altLang="en-US" sz="1100" u="none" strike="noStrike">
                          <a:effectLst/>
                        </a:rPr>
                        <a:t>年农村人居环境整治项目</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zh-CN" altLang="en-US" sz="1100" u="none" strike="noStrike">
                          <a:effectLst/>
                        </a:rPr>
                        <a:t>民生</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l" fontAlgn="ctr"/>
                      <a:r>
                        <a:rPr lang="zh-CN" altLang="en-US" sz="1100" u="none" strike="noStrike">
                          <a:effectLst/>
                        </a:rPr>
                        <a:t>新建长赤镇、红光镇等</a:t>
                      </a:r>
                      <a:r>
                        <a:rPr lang="en-US" altLang="zh-CN" sz="1100" u="none" strike="noStrike">
                          <a:effectLst/>
                        </a:rPr>
                        <a:t>4</a:t>
                      </a:r>
                      <a:r>
                        <a:rPr lang="zh-CN" altLang="en-US" sz="1100" u="none" strike="noStrike">
                          <a:effectLst/>
                        </a:rPr>
                        <a:t>个乡镇聚集点污水处理设施</a:t>
                      </a:r>
                      <a:r>
                        <a:rPr lang="en-US" altLang="zh-CN" sz="1100" u="none" strike="noStrike">
                          <a:effectLst/>
                        </a:rPr>
                        <a:t>33</a:t>
                      </a:r>
                      <a:r>
                        <a:rPr lang="zh-CN" altLang="en-US" sz="1100" u="none" strike="noStrike">
                          <a:effectLst/>
                        </a:rPr>
                        <a:t>座，成品塑钢化粪池</a:t>
                      </a:r>
                      <a:r>
                        <a:rPr lang="en-US" altLang="zh-CN" sz="1100" u="none" strike="noStrike">
                          <a:effectLst/>
                        </a:rPr>
                        <a:t>7693</a:t>
                      </a:r>
                      <a:r>
                        <a:rPr lang="zh-CN" altLang="en-US" sz="1100" u="none" strike="noStrike">
                          <a:effectLst/>
                        </a:rPr>
                        <a:t>座、收集池</a:t>
                      </a:r>
                      <a:r>
                        <a:rPr lang="en-US" altLang="zh-CN" sz="1100" u="none" strike="noStrike">
                          <a:effectLst/>
                        </a:rPr>
                        <a:t>7693</a:t>
                      </a:r>
                      <a:r>
                        <a:rPr lang="zh-CN" altLang="en-US" sz="1100" u="none" strike="noStrike">
                          <a:effectLst/>
                        </a:rPr>
                        <a:t>座，配套污水收集管道</a:t>
                      </a:r>
                      <a:r>
                        <a:rPr lang="en-US" altLang="zh-CN" sz="1100" u="none" strike="noStrike">
                          <a:effectLst/>
                        </a:rPr>
                        <a:t>88</a:t>
                      </a:r>
                      <a:r>
                        <a:rPr lang="zh-CN" altLang="en-US" sz="1100" u="none" strike="noStrike">
                          <a:effectLst/>
                        </a:rPr>
                        <a:t>千米、资源化利用管线</a:t>
                      </a:r>
                      <a:r>
                        <a:rPr lang="en-US" altLang="zh-CN" sz="1100" u="none" strike="noStrike">
                          <a:effectLst/>
                        </a:rPr>
                        <a:t>165</a:t>
                      </a:r>
                      <a:r>
                        <a:rPr lang="zh-CN" altLang="en-US" sz="1100" u="none" strike="noStrike">
                          <a:effectLst/>
                        </a:rPr>
                        <a:t>千米；实施长赤镇道河沟至石马坟段河沟控源截污工程，建污水收集支管网</a:t>
                      </a:r>
                      <a:r>
                        <a:rPr lang="en-US" altLang="zh-CN" sz="1100" u="none" strike="noStrike">
                          <a:effectLst/>
                        </a:rPr>
                        <a:t>2</a:t>
                      </a:r>
                      <a:r>
                        <a:rPr lang="zh-CN" altLang="en-US" sz="1100" u="none" strike="noStrike">
                          <a:effectLst/>
                        </a:rPr>
                        <a:t>千米、检查井</a:t>
                      </a:r>
                      <a:r>
                        <a:rPr lang="en-US" altLang="zh-CN" sz="1100" u="none" strike="noStrike">
                          <a:effectLst/>
                        </a:rPr>
                        <a:t>134</a:t>
                      </a:r>
                      <a:r>
                        <a:rPr lang="zh-CN" altLang="en-US" sz="1100" u="none" strike="noStrike">
                          <a:effectLst/>
                        </a:rPr>
                        <a:t>个、提升泵站</a:t>
                      </a:r>
                      <a:r>
                        <a:rPr lang="en-US" altLang="zh-CN" sz="1100" u="none" strike="noStrike">
                          <a:effectLst/>
                        </a:rPr>
                        <a:t>1</a:t>
                      </a:r>
                      <a:r>
                        <a:rPr lang="zh-CN" altLang="en-US" sz="1100" u="none" strike="noStrike">
                          <a:effectLst/>
                        </a:rPr>
                        <a:t>个。</a:t>
                      </a:r>
                      <a:endParaRPr lang="zh-CN" altLang="en-US" sz="1100" b="0" i="0" u="none" strike="noStrike">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ctr" fontAlgn="ctr"/>
                      <a:r>
                        <a:rPr lang="en-US" altLang="zh-CN" sz="1100" u="none" strike="noStrike" dirty="0">
                          <a:effectLst/>
                        </a:rPr>
                        <a:t>4852</a:t>
                      </a:r>
                      <a:endParaRPr lang="en-US" altLang="zh-CN"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c>
                  <a:txBody>
                    <a:bodyPr/>
                    <a:lstStyle/>
                    <a:p>
                      <a:pPr algn="l" fontAlgn="ctr"/>
                      <a:r>
                        <a:rPr lang="zh-CN" altLang="en-US" sz="1100" u="none" strike="noStrike" dirty="0">
                          <a:effectLst/>
                        </a:rPr>
                        <a:t>指导地方开展项目建设方案编制。</a:t>
                      </a:r>
                      <a:endParaRPr lang="zh-CN" altLang="en-US" sz="1100" b="0" i="0" u="none" strike="noStrike" dirty="0">
                        <a:solidFill>
                          <a:srgbClr val="000000"/>
                        </a:solidFill>
                        <a:effectLst/>
                        <a:latin typeface="华文仿宋" panose="02010600040101010101" pitchFamily="2" charset="-122"/>
                        <a:ea typeface="华文仿宋" panose="02010600040101010101" pitchFamily="2" charset="-122"/>
                      </a:endParaRPr>
                    </a:p>
                  </a:txBody>
                  <a:tcPr marL="2930" marR="2930" marT="293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文本框 17"/>
          <p:cNvSpPr txBox="1"/>
          <p:nvPr/>
        </p:nvSpPr>
        <p:spPr>
          <a:xfrm>
            <a:off x="3336621" y="1966826"/>
            <a:ext cx="5482888"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smtClean="0">
                <a:solidFill>
                  <a:prstClr val="white"/>
                </a:solidFill>
                <a:latin typeface="Arial" panose="020B0604020202020204"/>
                <a:ea typeface="微软雅黑" panose="020B0503020204020204" pitchFamily="34" charset="-122"/>
                <a:cs typeface="+mn-ea"/>
                <a:sym typeface="+mn-lt"/>
              </a:rPr>
              <a:t>南江</a:t>
            </a:r>
            <a:r>
              <a:rPr lang="zh-CN" altLang="en-US" sz="3200" b="1" kern="0" dirty="0">
                <a:solidFill>
                  <a:prstClr val="white"/>
                </a:solidFill>
                <a:latin typeface="Arial" panose="020B0604020202020204"/>
                <a:ea typeface="微软雅黑" panose="020B0503020204020204" pitchFamily="34" charset="-122"/>
                <a:cs typeface="+mn-ea"/>
                <a:sym typeface="+mn-lt"/>
              </a:rPr>
              <a:t>县托底性帮扶考核体系</a:t>
            </a:r>
          </a:p>
        </p:txBody>
      </p:sp>
      <p:sp>
        <p:nvSpPr>
          <p:cNvPr id="41" name="文本框 19"/>
          <p:cNvSpPr txBox="1"/>
          <p:nvPr/>
        </p:nvSpPr>
        <p:spPr bwMode="auto">
          <a:xfrm>
            <a:off x="4022250" y="2903360"/>
            <a:ext cx="4257871" cy="1545590"/>
          </a:xfrm>
          <a:prstGeom prst="rect">
            <a:avLst/>
          </a:prstGeom>
          <a:noFill/>
        </p:spPr>
        <p:txBody>
          <a:bodyPr wrap="square" lIns="68580" tIns="34290" rIns="68580" bIns="34290">
            <a:spAutoFit/>
          </a:bodyPr>
          <a:lstStyle/>
          <a:p>
            <a:pPr>
              <a:lnSpc>
                <a:spcPct val="150000"/>
              </a:lnSpc>
            </a:pPr>
            <a:r>
              <a:rPr lang="zh-CN" altLang="en-US" sz="1600" dirty="0">
                <a:solidFill>
                  <a:prstClr val="black">
                    <a:lumMod val="75000"/>
                    <a:lumOff val="25000"/>
                  </a:prstClr>
                </a:solidFill>
                <a:latin typeface="+mj-ea"/>
                <a:ea typeface="+mj-ea"/>
                <a:cs typeface="+mn-ea"/>
                <a:sym typeface="+mn-lt"/>
              </a:rPr>
              <a:t>（一）</a:t>
            </a:r>
            <a:r>
              <a:rPr lang="zh-CN" altLang="en-US" sz="1600" dirty="0" smtClean="0">
                <a:solidFill>
                  <a:prstClr val="black">
                    <a:lumMod val="75000"/>
                    <a:lumOff val="25000"/>
                  </a:prstClr>
                </a:solidFill>
                <a:latin typeface="+mj-ea"/>
                <a:ea typeface="+mj-ea"/>
                <a:cs typeface="+mn-ea"/>
                <a:sym typeface="+mn-lt"/>
              </a:rPr>
              <a:t>“十项指标”</a:t>
            </a:r>
            <a:endParaRPr lang="en-US" altLang="zh-CN" sz="1600" dirty="0" smtClean="0">
              <a:solidFill>
                <a:prstClr val="black">
                  <a:lumMod val="75000"/>
                  <a:lumOff val="25000"/>
                </a:prstClr>
              </a:solidFill>
              <a:latin typeface="+mj-ea"/>
              <a:ea typeface="+mj-ea"/>
              <a:cs typeface="+mn-ea"/>
              <a:sym typeface="+mn-lt"/>
            </a:endParaRPr>
          </a:p>
          <a:p>
            <a:pPr>
              <a:lnSpc>
                <a:spcPct val="150000"/>
              </a:lnSpc>
            </a:pPr>
            <a:r>
              <a:rPr lang="zh-CN" altLang="zh-CN" sz="1600" dirty="0">
                <a:latin typeface="+mj-ea"/>
                <a:ea typeface="+mj-ea"/>
              </a:rPr>
              <a:t>（二）考评</a:t>
            </a:r>
            <a:r>
              <a:rPr lang="zh-CN" altLang="zh-CN" sz="1600" dirty="0" smtClean="0">
                <a:latin typeface="+mj-ea"/>
                <a:ea typeface="+mj-ea"/>
              </a:rPr>
              <a:t>体系</a:t>
            </a:r>
            <a:endParaRPr lang="en-US" altLang="zh-CN" sz="1600" dirty="0" smtClean="0">
              <a:latin typeface="+mj-ea"/>
              <a:ea typeface="+mj-ea"/>
            </a:endParaRPr>
          </a:p>
          <a:p>
            <a:pPr>
              <a:lnSpc>
                <a:spcPct val="150000"/>
              </a:lnSpc>
            </a:pPr>
            <a:r>
              <a:rPr lang="zh-CN" altLang="zh-CN" sz="1600" dirty="0">
                <a:latin typeface="+mj-ea"/>
                <a:ea typeface="+mj-ea"/>
              </a:rPr>
              <a:t>（三）监测</a:t>
            </a:r>
            <a:r>
              <a:rPr lang="zh-CN" altLang="zh-CN" sz="1600" dirty="0" smtClean="0">
                <a:latin typeface="+mj-ea"/>
                <a:ea typeface="+mj-ea"/>
              </a:rPr>
              <a:t>体系</a:t>
            </a:r>
            <a:endParaRPr lang="en-US" altLang="zh-CN" sz="1600" dirty="0" smtClean="0">
              <a:latin typeface="+mj-ea"/>
              <a:ea typeface="+mj-ea"/>
            </a:endParaRPr>
          </a:p>
          <a:p>
            <a:pPr>
              <a:lnSpc>
                <a:spcPct val="150000"/>
              </a:lnSpc>
            </a:pPr>
            <a:r>
              <a:rPr lang="zh-CN" altLang="zh-CN" sz="1600" dirty="0">
                <a:latin typeface="+mj-ea"/>
                <a:ea typeface="+mj-ea"/>
              </a:rPr>
              <a:t>（四）贯通</a:t>
            </a:r>
            <a:r>
              <a:rPr lang="zh-CN" altLang="zh-CN" sz="1600" dirty="0" smtClean="0">
                <a:latin typeface="+mj-ea"/>
                <a:ea typeface="+mj-ea"/>
              </a:rPr>
              <a:t>体系</a:t>
            </a:r>
            <a:endParaRPr lang="en-US" altLang="zh-CN" sz="1600" dirty="0" smtClean="0">
              <a:latin typeface="+mj-ea"/>
              <a:ea typeface="+mj-ea"/>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solidFill>
                  <a:prstClr val="white"/>
                </a:solidFill>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a:solidFill>
                    <a:prstClr val="white"/>
                  </a:solidFill>
                  <a:latin typeface="Arial" panose="020B0604020202020204"/>
                  <a:ea typeface="微软雅黑" panose="020B0503020204020204" pitchFamily="34" charset="-122"/>
                  <a:cs typeface="+mn-ea"/>
                  <a:sym typeface="+mn-lt"/>
                </a:rPr>
                <a:t>01</a:t>
              </a: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86" name="组合 85"/>
          <p:cNvGrpSpPr/>
          <p:nvPr/>
        </p:nvGrpSpPr>
        <p:grpSpPr>
          <a:xfrm>
            <a:off x="3521181" y="4358591"/>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kern="0">
                <a:solidFill>
                  <a:sysClr val="windowText" lastClr="000000"/>
                </a:solidFill>
                <a:latin typeface="Arial" panose="020B0604020202020204"/>
                <a:ea typeface="微软雅黑" panose="020B0503020204020204" pitchFamily="34" charset="-122"/>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par>
                                <p:cTn id="41" presetID="23" presetClass="entr" presetSubtype="528" fill="hold" nodeType="withEffect">
                                  <p:stCondLst>
                                    <p:cond delay="100"/>
                                  </p:stCondLst>
                                  <p:childTnLst>
                                    <p:set>
                                      <p:cBhvr>
                                        <p:cTn id="42" dur="1" fill="hold">
                                          <p:stCondLst>
                                            <p:cond delay="0"/>
                                          </p:stCondLst>
                                        </p:cTn>
                                        <p:tgtEl>
                                          <p:spTgt spid="80"/>
                                        </p:tgtEl>
                                        <p:attrNameLst>
                                          <p:attrName>style.visibility</p:attrName>
                                        </p:attrNameLst>
                                      </p:cBhvr>
                                      <p:to>
                                        <p:strVal val="visible"/>
                                      </p:to>
                                    </p:set>
                                    <p:anim calcmode="lin" valueType="num">
                                      <p:cBhvr>
                                        <p:cTn id="43" dur="500" fill="hold"/>
                                        <p:tgtEl>
                                          <p:spTgt spid="80"/>
                                        </p:tgtEl>
                                        <p:attrNameLst>
                                          <p:attrName>ppt_w</p:attrName>
                                        </p:attrNameLst>
                                      </p:cBhvr>
                                      <p:tavLst>
                                        <p:tav tm="0">
                                          <p:val>
                                            <p:fltVal val="0"/>
                                          </p:val>
                                        </p:tav>
                                        <p:tav tm="100000">
                                          <p:val>
                                            <p:strVal val="#ppt_w"/>
                                          </p:val>
                                        </p:tav>
                                      </p:tavLst>
                                    </p:anim>
                                    <p:anim calcmode="lin" valueType="num">
                                      <p:cBhvr>
                                        <p:cTn id="44" dur="500" fill="hold"/>
                                        <p:tgtEl>
                                          <p:spTgt spid="80"/>
                                        </p:tgtEl>
                                        <p:attrNameLst>
                                          <p:attrName>ppt_h</p:attrName>
                                        </p:attrNameLst>
                                      </p:cBhvr>
                                      <p:tavLst>
                                        <p:tav tm="0">
                                          <p:val>
                                            <p:fltVal val="0"/>
                                          </p:val>
                                        </p:tav>
                                        <p:tav tm="100000">
                                          <p:val>
                                            <p:strVal val="#ppt_h"/>
                                          </p:val>
                                        </p:tav>
                                      </p:tavLst>
                                    </p:anim>
                                    <p:anim calcmode="lin" valueType="num">
                                      <p:cBhvr>
                                        <p:cTn id="45" dur="500" fill="hold"/>
                                        <p:tgtEl>
                                          <p:spTgt spid="80"/>
                                        </p:tgtEl>
                                        <p:attrNameLst>
                                          <p:attrName>ppt_x</p:attrName>
                                        </p:attrNameLst>
                                      </p:cBhvr>
                                      <p:tavLst>
                                        <p:tav tm="0">
                                          <p:val>
                                            <p:fltVal val="0.5"/>
                                          </p:val>
                                        </p:tav>
                                        <p:tav tm="100000">
                                          <p:val>
                                            <p:strVal val="#ppt_x"/>
                                          </p:val>
                                        </p:tav>
                                      </p:tavLst>
                                    </p:anim>
                                    <p:anim calcmode="lin" valueType="num">
                                      <p:cBhvr>
                                        <p:cTn id="46" dur="500" fill="hold"/>
                                        <p:tgtEl>
                                          <p:spTgt spid="80"/>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86"/>
                                        </p:tgtEl>
                                        <p:attrNameLst>
                                          <p:attrName>style.visibility</p:attrName>
                                        </p:attrNameLst>
                                      </p:cBhvr>
                                      <p:to>
                                        <p:strVal val="visible"/>
                                      </p:to>
                                    </p:set>
                                    <p:anim calcmode="lin" valueType="num">
                                      <p:cBhvr>
                                        <p:cTn id="49" dur="500" fill="hold"/>
                                        <p:tgtEl>
                                          <p:spTgt spid="86"/>
                                        </p:tgtEl>
                                        <p:attrNameLst>
                                          <p:attrName>ppt_w</p:attrName>
                                        </p:attrNameLst>
                                      </p:cBhvr>
                                      <p:tavLst>
                                        <p:tav tm="0">
                                          <p:val>
                                            <p:fltVal val="0"/>
                                          </p:val>
                                        </p:tav>
                                        <p:tav tm="100000">
                                          <p:val>
                                            <p:strVal val="#ppt_w"/>
                                          </p:val>
                                        </p:tav>
                                      </p:tavLst>
                                    </p:anim>
                                    <p:anim calcmode="lin" valueType="num">
                                      <p:cBhvr>
                                        <p:cTn id="50" dur="500" fill="hold"/>
                                        <p:tgtEl>
                                          <p:spTgt spid="86"/>
                                        </p:tgtEl>
                                        <p:attrNameLst>
                                          <p:attrName>ppt_h</p:attrName>
                                        </p:attrNameLst>
                                      </p:cBhvr>
                                      <p:tavLst>
                                        <p:tav tm="0">
                                          <p:val>
                                            <p:fltVal val="0"/>
                                          </p:val>
                                        </p:tav>
                                        <p:tav tm="100000">
                                          <p:val>
                                            <p:strVal val="#ppt_h"/>
                                          </p:val>
                                        </p:tav>
                                      </p:tavLst>
                                    </p:anim>
                                    <p:anim calcmode="lin" valueType="num">
                                      <p:cBhvr>
                                        <p:cTn id="51" dur="500" fill="hold"/>
                                        <p:tgtEl>
                                          <p:spTgt spid="86"/>
                                        </p:tgtEl>
                                        <p:attrNameLst>
                                          <p:attrName>ppt_x</p:attrName>
                                        </p:attrNameLst>
                                      </p:cBhvr>
                                      <p:tavLst>
                                        <p:tav tm="0">
                                          <p:val>
                                            <p:fltVal val="0.5"/>
                                          </p:val>
                                        </p:tav>
                                        <p:tav tm="100000">
                                          <p:val>
                                            <p:strVal val="#ppt_x"/>
                                          </p:val>
                                        </p:tav>
                                      </p:tavLst>
                                    </p:anim>
                                    <p:anim calcmode="lin" valueType="num">
                                      <p:cBhvr>
                                        <p:cTn id="52" dur="500" fill="hold"/>
                                        <p:tgtEl>
                                          <p:spTgt spid="8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89"/>
                                        </p:tgtEl>
                                        <p:attrNameLst>
                                          <p:attrName>style.visibility</p:attrName>
                                        </p:attrNameLst>
                                      </p:cBhvr>
                                      <p:to>
                                        <p:strVal val="visible"/>
                                      </p:to>
                                    </p:set>
                                    <p:anim calcmode="lin" valueType="num">
                                      <p:cBhvr>
                                        <p:cTn id="55" dur="500" fill="hold"/>
                                        <p:tgtEl>
                                          <p:spTgt spid="89"/>
                                        </p:tgtEl>
                                        <p:attrNameLst>
                                          <p:attrName>ppt_w</p:attrName>
                                        </p:attrNameLst>
                                      </p:cBhvr>
                                      <p:tavLst>
                                        <p:tav tm="0">
                                          <p:val>
                                            <p:fltVal val="0"/>
                                          </p:val>
                                        </p:tav>
                                        <p:tav tm="100000">
                                          <p:val>
                                            <p:strVal val="#ppt_w"/>
                                          </p:val>
                                        </p:tav>
                                      </p:tavLst>
                                    </p:anim>
                                    <p:anim calcmode="lin" valueType="num">
                                      <p:cBhvr>
                                        <p:cTn id="56" dur="500" fill="hold"/>
                                        <p:tgtEl>
                                          <p:spTgt spid="89"/>
                                        </p:tgtEl>
                                        <p:attrNameLst>
                                          <p:attrName>ppt_h</p:attrName>
                                        </p:attrNameLst>
                                      </p:cBhvr>
                                      <p:tavLst>
                                        <p:tav tm="0">
                                          <p:val>
                                            <p:fltVal val="0"/>
                                          </p:val>
                                        </p:tav>
                                        <p:tav tm="100000">
                                          <p:val>
                                            <p:strVal val="#ppt_h"/>
                                          </p:val>
                                        </p:tav>
                                      </p:tavLst>
                                    </p:anim>
                                    <p:anim calcmode="lin" valueType="num">
                                      <p:cBhvr>
                                        <p:cTn id="57" dur="500" fill="hold"/>
                                        <p:tgtEl>
                                          <p:spTgt spid="89"/>
                                        </p:tgtEl>
                                        <p:attrNameLst>
                                          <p:attrName>ppt_x</p:attrName>
                                        </p:attrNameLst>
                                      </p:cBhvr>
                                      <p:tavLst>
                                        <p:tav tm="0">
                                          <p:val>
                                            <p:fltVal val="0.5"/>
                                          </p:val>
                                        </p:tav>
                                        <p:tav tm="100000">
                                          <p:val>
                                            <p:strVal val="#ppt_x"/>
                                          </p:val>
                                        </p:tav>
                                      </p:tavLst>
                                    </p:anim>
                                    <p:anim calcmode="lin" valueType="num">
                                      <p:cBhvr>
                                        <p:cTn id="58" dur="500" fill="hold"/>
                                        <p:tgtEl>
                                          <p:spTgt spid="8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92"/>
                                        </p:tgtEl>
                                        <p:attrNameLst>
                                          <p:attrName>style.visibility</p:attrName>
                                        </p:attrNameLst>
                                      </p:cBhvr>
                                      <p:to>
                                        <p:strVal val="visible"/>
                                      </p:to>
                                    </p:set>
                                    <p:anim calcmode="lin" valueType="num">
                                      <p:cBhvr>
                                        <p:cTn id="61" dur="500" fill="hold"/>
                                        <p:tgtEl>
                                          <p:spTgt spid="92"/>
                                        </p:tgtEl>
                                        <p:attrNameLst>
                                          <p:attrName>ppt_w</p:attrName>
                                        </p:attrNameLst>
                                      </p:cBhvr>
                                      <p:tavLst>
                                        <p:tav tm="0">
                                          <p:val>
                                            <p:fltVal val="0"/>
                                          </p:val>
                                        </p:tav>
                                        <p:tav tm="100000">
                                          <p:val>
                                            <p:strVal val="#ppt_w"/>
                                          </p:val>
                                        </p:tav>
                                      </p:tavLst>
                                    </p:anim>
                                    <p:anim calcmode="lin" valueType="num">
                                      <p:cBhvr>
                                        <p:cTn id="62" dur="500" fill="hold"/>
                                        <p:tgtEl>
                                          <p:spTgt spid="92"/>
                                        </p:tgtEl>
                                        <p:attrNameLst>
                                          <p:attrName>ppt_h</p:attrName>
                                        </p:attrNameLst>
                                      </p:cBhvr>
                                      <p:tavLst>
                                        <p:tav tm="0">
                                          <p:val>
                                            <p:fltVal val="0"/>
                                          </p:val>
                                        </p:tav>
                                        <p:tav tm="100000">
                                          <p:val>
                                            <p:strVal val="#ppt_h"/>
                                          </p:val>
                                        </p:tav>
                                      </p:tavLst>
                                    </p:anim>
                                    <p:anim calcmode="lin" valueType="num">
                                      <p:cBhvr>
                                        <p:cTn id="63" dur="500" fill="hold"/>
                                        <p:tgtEl>
                                          <p:spTgt spid="92"/>
                                        </p:tgtEl>
                                        <p:attrNameLst>
                                          <p:attrName>ppt_x</p:attrName>
                                        </p:attrNameLst>
                                      </p:cBhvr>
                                      <p:tavLst>
                                        <p:tav tm="0">
                                          <p:val>
                                            <p:fltVal val="0.5"/>
                                          </p:val>
                                        </p:tav>
                                        <p:tav tm="100000">
                                          <p:val>
                                            <p:strVal val="#ppt_x"/>
                                          </p:val>
                                        </p:tav>
                                      </p:tavLst>
                                    </p:anim>
                                    <p:anim calcmode="lin" valueType="num">
                                      <p:cBhvr>
                                        <p:cTn id="64" dur="500" fill="hold"/>
                                        <p:tgtEl>
                                          <p:spTgt spid="9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500" fill="hold"/>
                                        <p:tgtEl>
                                          <p:spTgt spid="95"/>
                                        </p:tgtEl>
                                        <p:attrNameLst>
                                          <p:attrName>ppt_w</p:attrName>
                                        </p:attrNameLst>
                                      </p:cBhvr>
                                      <p:tavLst>
                                        <p:tav tm="0">
                                          <p:val>
                                            <p:fltVal val="0"/>
                                          </p:val>
                                        </p:tav>
                                        <p:tav tm="100000">
                                          <p:val>
                                            <p:strVal val="#ppt_w"/>
                                          </p:val>
                                        </p:tav>
                                      </p:tavLst>
                                    </p:anim>
                                    <p:anim calcmode="lin" valueType="num">
                                      <p:cBhvr>
                                        <p:cTn id="68" dur="500" fill="hold"/>
                                        <p:tgtEl>
                                          <p:spTgt spid="95"/>
                                        </p:tgtEl>
                                        <p:attrNameLst>
                                          <p:attrName>ppt_h</p:attrName>
                                        </p:attrNameLst>
                                      </p:cBhvr>
                                      <p:tavLst>
                                        <p:tav tm="0">
                                          <p:val>
                                            <p:fltVal val="0"/>
                                          </p:val>
                                        </p:tav>
                                        <p:tav tm="100000">
                                          <p:val>
                                            <p:strVal val="#ppt_h"/>
                                          </p:val>
                                        </p:tav>
                                      </p:tavLst>
                                    </p:anim>
                                    <p:anim calcmode="lin" valueType="num">
                                      <p:cBhvr>
                                        <p:cTn id="69" dur="500" fill="hold"/>
                                        <p:tgtEl>
                                          <p:spTgt spid="95"/>
                                        </p:tgtEl>
                                        <p:attrNameLst>
                                          <p:attrName>ppt_x</p:attrName>
                                        </p:attrNameLst>
                                      </p:cBhvr>
                                      <p:tavLst>
                                        <p:tav tm="0">
                                          <p:val>
                                            <p:fltVal val="0.5"/>
                                          </p:val>
                                        </p:tav>
                                        <p:tav tm="100000">
                                          <p:val>
                                            <p:strVal val="#ppt_x"/>
                                          </p:val>
                                        </p:tav>
                                      </p:tavLst>
                                    </p:anim>
                                    <p:anim calcmode="lin" valueType="num">
                                      <p:cBhvr>
                                        <p:cTn id="70" dur="500" fill="hold"/>
                                        <p:tgtEl>
                                          <p:spTgt spid="9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98"/>
                                        </p:tgtEl>
                                        <p:attrNameLst>
                                          <p:attrName>style.visibility</p:attrName>
                                        </p:attrNameLst>
                                      </p:cBhvr>
                                      <p:to>
                                        <p:strVal val="visible"/>
                                      </p:to>
                                    </p:set>
                                    <p:anim calcmode="lin" valueType="num">
                                      <p:cBhvr>
                                        <p:cTn id="73" dur="500" fill="hold"/>
                                        <p:tgtEl>
                                          <p:spTgt spid="98"/>
                                        </p:tgtEl>
                                        <p:attrNameLst>
                                          <p:attrName>ppt_w</p:attrName>
                                        </p:attrNameLst>
                                      </p:cBhvr>
                                      <p:tavLst>
                                        <p:tav tm="0">
                                          <p:val>
                                            <p:fltVal val="0"/>
                                          </p:val>
                                        </p:tav>
                                        <p:tav tm="100000">
                                          <p:val>
                                            <p:strVal val="#ppt_w"/>
                                          </p:val>
                                        </p:tav>
                                      </p:tavLst>
                                    </p:anim>
                                    <p:anim calcmode="lin" valueType="num">
                                      <p:cBhvr>
                                        <p:cTn id="74" dur="500" fill="hold"/>
                                        <p:tgtEl>
                                          <p:spTgt spid="98"/>
                                        </p:tgtEl>
                                        <p:attrNameLst>
                                          <p:attrName>ppt_h</p:attrName>
                                        </p:attrNameLst>
                                      </p:cBhvr>
                                      <p:tavLst>
                                        <p:tav tm="0">
                                          <p:val>
                                            <p:fltVal val="0"/>
                                          </p:val>
                                        </p:tav>
                                        <p:tav tm="100000">
                                          <p:val>
                                            <p:strVal val="#ppt_h"/>
                                          </p:val>
                                        </p:tav>
                                      </p:tavLst>
                                    </p:anim>
                                    <p:anim calcmode="lin" valueType="num">
                                      <p:cBhvr>
                                        <p:cTn id="75" dur="500" fill="hold"/>
                                        <p:tgtEl>
                                          <p:spTgt spid="98"/>
                                        </p:tgtEl>
                                        <p:attrNameLst>
                                          <p:attrName>ppt_x</p:attrName>
                                        </p:attrNameLst>
                                      </p:cBhvr>
                                      <p:tavLst>
                                        <p:tav tm="0">
                                          <p:val>
                                            <p:fltVal val="0.5"/>
                                          </p:val>
                                        </p:tav>
                                        <p:tav tm="100000">
                                          <p:val>
                                            <p:strVal val="#ppt_x"/>
                                          </p:val>
                                        </p:tav>
                                      </p:tavLst>
                                    </p:anim>
                                    <p:anim calcmode="lin" valueType="num">
                                      <p:cBhvr>
                                        <p:cTn id="76" dur="500" fill="hold"/>
                                        <p:tgtEl>
                                          <p:spTgt spid="98"/>
                                        </p:tgtEl>
                                        <p:attrNameLst>
                                          <p:attrName>ppt_y</p:attrName>
                                        </p:attrNameLst>
                                      </p:cBhvr>
                                      <p:tavLst>
                                        <p:tav tm="0">
                                          <p:val>
                                            <p:fltVal val="0.5"/>
                                          </p:val>
                                        </p:tav>
                                        <p:tav tm="100000">
                                          <p:val>
                                            <p:strVal val="#ppt_y"/>
                                          </p:val>
                                        </p:tav>
                                      </p:tavLst>
                                    </p:anim>
                                  </p:childTnLst>
                                </p:cTn>
                              </p:par>
                              <p:par>
                                <p:cTn id="77" presetID="26" presetClass="emph" presetSubtype="0" repeatCount="3000" fill="hold" nodeType="withEffect">
                                  <p:stCondLst>
                                    <p:cond delay="410"/>
                                  </p:stCondLst>
                                  <p:childTnLst>
                                    <p:animEffect transition="out" filter="fade">
                                      <p:cBhvr>
                                        <p:cTn id="78" dur="500" tmFilter="0, 0; .2, .5; .8, .5; 1, 0"/>
                                        <p:tgtEl>
                                          <p:spTgt spid="89"/>
                                        </p:tgtEl>
                                      </p:cBhvr>
                                    </p:animEffect>
                                    <p:animScale>
                                      <p:cBhvr>
                                        <p:cTn id="79" dur="250" autoRev="1" fill="hold"/>
                                        <p:tgtEl>
                                          <p:spTgt spid="89"/>
                                        </p:tgtEl>
                                      </p:cBhvr>
                                      <p:by x="105000" y="105000"/>
                                    </p:animScale>
                                  </p:childTnLst>
                                </p:cTn>
                              </p:par>
                              <p:par>
                                <p:cTn id="80" presetID="26" presetClass="emph" presetSubtype="0" repeatCount="3000" fill="hold" nodeType="withEffect">
                                  <p:stCondLst>
                                    <p:cond delay="810"/>
                                  </p:stCondLst>
                                  <p:childTnLst>
                                    <p:animEffect transition="out" filter="fade">
                                      <p:cBhvr>
                                        <p:cTn id="81" dur="500" tmFilter="0, 0; .2, .5; .8, .5; 1, 0"/>
                                        <p:tgtEl>
                                          <p:spTgt spid="92"/>
                                        </p:tgtEl>
                                      </p:cBhvr>
                                    </p:animEffect>
                                    <p:animScale>
                                      <p:cBhvr>
                                        <p:cTn id="82"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3568" y="339502"/>
          <a:ext cx="7920880" cy="4392489"/>
        </p:xfrm>
        <a:graphic>
          <a:graphicData uri="http://schemas.openxmlformats.org/drawingml/2006/table">
            <a:tbl>
              <a:tblPr>
                <a:tableStyleId>{22838BEF-8BB2-4498-84A7-C5851F593DF1}</a:tableStyleId>
              </a:tblPr>
              <a:tblGrid>
                <a:gridCol w="864096"/>
                <a:gridCol w="1368152"/>
                <a:gridCol w="3327394"/>
                <a:gridCol w="2361238"/>
              </a:tblGrid>
              <a:tr h="387131">
                <a:tc gridSpan="4">
                  <a:txBody>
                    <a:bodyPr/>
                    <a:lstStyle/>
                    <a:p>
                      <a:pPr algn="ctr" fontAlgn="ctr"/>
                      <a:r>
                        <a:rPr lang="en-US" altLang="zh-CN" sz="1600" u="none" strike="noStrike" kern="1200" dirty="0">
                          <a:effectLst/>
                        </a:rPr>
                        <a:t>2024</a:t>
                      </a:r>
                      <a:r>
                        <a:rPr lang="zh-CN" altLang="en-US" sz="1600" u="none" strike="noStrike" kern="1200" dirty="0">
                          <a:effectLst/>
                        </a:rPr>
                        <a:t>年度</a:t>
                      </a:r>
                      <a:r>
                        <a:rPr lang="en-US" altLang="zh-CN" sz="1600" u="none" strike="noStrike" kern="1200" dirty="0">
                          <a:effectLst/>
                        </a:rPr>
                        <a:t>39</a:t>
                      </a:r>
                      <a:r>
                        <a:rPr lang="zh-CN" altLang="en-US" sz="1600" u="none" strike="noStrike" kern="1200" dirty="0">
                          <a:effectLst/>
                        </a:rPr>
                        <a:t>个欠发达县域重点指导支持产业清单</a:t>
                      </a:r>
                      <a:endParaRPr lang="zh-CN" altLang="en-US" sz="1600" b="1"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4069" marR="4069" marT="4069" marB="0" anchor="ctr"/>
                </a:tc>
                <a:tc hMerge="1">
                  <a:txBody>
                    <a:bodyPr/>
                    <a:lstStyle/>
                    <a:p>
                      <a:endParaRPr lang="zh-CN"/>
                    </a:p>
                  </a:txBody>
                  <a:tcPr/>
                </a:tc>
                <a:tc hMerge="1">
                  <a:txBody>
                    <a:bodyPr/>
                    <a:lstStyle/>
                    <a:p>
                      <a:endParaRPr lang="zh-CN"/>
                    </a:p>
                  </a:txBody>
                  <a:tcPr/>
                </a:tc>
                <a:tc hMerge="1">
                  <a:txBody>
                    <a:bodyPr/>
                    <a:lstStyle/>
                    <a:p>
                      <a:endParaRPr lang="zh-CN"/>
                    </a:p>
                  </a:txBody>
                  <a:tcPr/>
                </a:tc>
              </a:tr>
              <a:tr h="233357">
                <a:tc gridSpan="3">
                  <a:txBody>
                    <a:bodyPr/>
                    <a:lstStyle/>
                    <a:p>
                      <a:pPr algn="l" fontAlgn="ctr"/>
                      <a:r>
                        <a:rPr lang="zh-CN" altLang="en-US" sz="1100" u="none" strike="noStrike" kern="1200" dirty="0">
                          <a:effectLst/>
                        </a:rPr>
                        <a:t>托底性帮扶</a:t>
                      </a:r>
                      <a:r>
                        <a:rPr lang="en-US" altLang="zh-CN" sz="1100" u="none" strike="noStrike" kern="1200" dirty="0">
                          <a:effectLst/>
                        </a:rPr>
                        <a:t>〔</a:t>
                      </a:r>
                      <a:r>
                        <a:rPr lang="zh-CN" altLang="en-US" sz="1100" u="none" strike="noStrike" kern="1200" dirty="0">
                          <a:effectLst/>
                        </a:rPr>
                        <a:t>２０２４</a:t>
                      </a:r>
                      <a:r>
                        <a:rPr lang="en-US" altLang="zh-CN" sz="1100" u="none" strike="noStrike" kern="1200" dirty="0">
                          <a:effectLst/>
                        </a:rPr>
                        <a:t>〕</a:t>
                      </a:r>
                      <a:r>
                        <a:rPr lang="zh-CN" altLang="en-US" sz="1100" u="none" strike="noStrike" kern="1200" dirty="0">
                          <a:effectLst/>
                        </a:rPr>
                        <a:t>３号</a:t>
                      </a:r>
                      <a:endParaRPr lang="zh-CN" altLang="en-US" sz="1100" b="0" i="0" u="none" strike="noStrike" kern="1200" dirty="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c hMerge="1">
                  <a:txBody>
                    <a:bodyPr/>
                    <a:lstStyle/>
                    <a:p>
                      <a:endParaRPr lang="zh-CN"/>
                    </a:p>
                  </a:txBody>
                  <a:tcPr/>
                </a:tc>
                <a:tc hMerge="1">
                  <a:txBody>
                    <a:bodyPr/>
                    <a:lstStyle/>
                    <a:p>
                      <a:endParaRPr lang="zh-CN"/>
                    </a:p>
                  </a:txBody>
                  <a:tcPr/>
                </a:tc>
                <a:tc>
                  <a:txBody>
                    <a:bodyPr/>
                    <a:lstStyle/>
                    <a:p>
                      <a:pPr algn="ctr" fontAlgn="ctr"/>
                      <a:endParaRPr lang="zh-CN" altLang="en-US" sz="1100" b="0" i="0" u="none" strike="noStrike" kern="120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r>
              <a:tr h="602952">
                <a:tc>
                  <a:txBody>
                    <a:bodyPr/>
                    <a:lstStyle/>
                    <a:p>
                      <a:pPr algn="ctr" fontAlgn="ctr"/>
                      <a:r>
                        <a:rPr lang="zh-CN" altLang="en-US" sz="1100" u="none" strike="noStrike" kern="1200" dirty="0">
                          <a:effectLst/>
                        </a:rPr>
                        <a:t>序号</a:t>
                      </a:r>
                      <a:endParaRPr lang="zh-CN" altLang="en-US" sz="1100" b="0" i="0" u="none" strike="noStrike" kern="1200" dirty="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c>
                  <a:txBody>
                    <a:bodyPr/>
                    <a:lstStyle/>
                    <a:p>
                      <a:pPr algn="ctr" fontAlgn="ctr"/>
                      <a:r>
                        <a:rPr lang="zh-CN" altLang="en-US" sz="1100" u="none" strike="noStrike" kern="1200">
                          <a:effectLst/>
                        </a:rPr>
                        <a:t>产业名称</a:t>
                      </a:r>
                      <a:endParaRPr lang="zh-CN" altLang="en-US" sz="1100" b="0" i="0" u="none" strike="noStrike" kern="120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c>
                  <a:txBody>
                    <a:bodyPr/>
                    <a:lstStyle/>
                    <a:p>
                      <a:pPr algn="ctr" fontAlgn="ctr"/>
                      <a:r>
                        <a:rPr lang="zh-CN" altLang="en-US" sz="1100" u="none" strike="noStrike" kern="1200">
                          <a:effectLst/>
                        </a:rPr>
                        <a:t>产业基本情况</a:t>
                      </a:r>
                      <a:br>
                        <a:rPr lang="zh-CN" altLang="en-US" sz="1100" u="none" strike="noStrike" kern="1200">
                          <a:effectLst/>
                        </a:rPr>
                      </a:br>
                      <a:r>
                        <a:rPr lang="zh-CN" altLang="en-US" sz="1100" u="none" strike="noStrike" kern="1200">
                          <a:effectLst/>
                        </a:rPr>
                        <a:t>及主营业务收入（</a:t>
                      </a:r>
                      <a:r>
                        <a:rPr lang="en-US" altLang="zh-CN" sz="1100" u="none" strike="noStrike" kern="1200">
                          <a:effectLst/>
                        </a:rPr>
                        <a:t>100</a:t>
                      </a:r>
                      <a:r>
                        <a:rPr lang="zh-CN" altLang="en-US" sz="1100" u="none" strike="noStrike" kern="1200">
                          <a:effectLst/>
                        </a:rPr>
                        <a:t>字以内）</a:t>
                      </a:r>
                      <a:endParaRPr lang="zh-CN" altLang="en-US" sz="1100" b="0" i="0" u="none" strike="noStrike" kern="120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c>
                  <a:txBody>
                    <a:bodyPr/>
                    <a:lstStyle/>
                    <a:p>
                      <a:pPr algn="ctr" fontAlgn="ctr"/>
                      <a:r>
                        <a:rPr lang="zh-CN" altLang="en-US" sz="1100" u="none" strike="noStrike" kern="1200">
                          <a:effectLst/>
                        </a:rPr>
                        <a:t>需重点指导支持的具体事项</a:t>
                      </a:r>
                      <a:endParaRPr lang="zh-CN" altLang="en-US" sz="1100" b="0" i="0" u="none" strike="noStrike" kern="120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r>
              <a:tr h="791796">
                <a:tc rowSpan="2">
                  <a:txBody>
                    <a:bodyPr/>
                    <a:lstStyle/>
                    <a:p>
                      <a:pPr algn="ctr" fontAlgn="ctr"/>
                      <a:r>
                        <a:rPr lang="zh-CN" altLang="en-US" sz="1100" u="none" strike="noStrike" kern="1200" dirty="0">
                          <a:effectLst/>
                        </a:rPr>
                        <a:t>一</a:t>
                      </a:r>
                      <a:endParaRPr lang="zh-CN" altLang="en-US" sz="1100" b="0" i="0" u="none" strike="noStrike" kern="1200" dirty="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c rowSpan="2">
                  <a:txBody>
                    <a:bodyPr/>
                    <a:lstStyle/>
                    <a:p>
                      <a:pPr algn="ctr" fontAlgn="ctr"/>
                      <a:r>
                        <a:rPr lang="zh-CN" altLang="en-US" sz="1100" u="none" strike="noStrike" kern="1200" dirty="0">
                          <a:effectLst/>
                        </a:rPr>
                        <a:t>新材料产业</a:t>
                      </a:r>
                      <a:endParaRPr lang="zh-CN" altLang="en-US" sz="1100" b="0" i="0" u="none" strike="noStrike" kern="1200" dirty="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c rowSpan="2">
                  <a:txBody>
                    <a:bodyPr/>
                    <a:lstStyle/>
                    <a:p>
                      <a:pPr algn="l" fontAlgn="ctr"/>
                      <a:r>
                        <a:rPr lang="zh-CN" altLang="en-US" sz="1100" u="none" strike="noStrike" kern="1200" dirty="0">
                          <a:effectLst/>
                        </a:rPr>
                        <a:t>建设新材料产业园。充分利用南江霞石、石灰岩矿等丰富矿产资源，建设年产</a:t>
                      </a:r>
                      <a:r>
                        <a:rPr lang="en-US" altLang="zh-CN" sz="1100" u="none" strike="noStrike" kern="1200" dirty="0">
                          <a:effectLst/>
                        </a:rPr>
                        <a:t>40</a:t>
                      </a:r>
                      <a:r>
                        <a:rPr lang="zh-CN" altLang="en-US" sz="1100" u="none" strike="noStrike" kern="1200" dirty="0">
                          <a:effectLst/>
                        </a:rPr>
                        <a:t>万吨霞石精深加工及尾矿利用项目和年产</a:t>
                      </a:r>
                      <a:r>
                        <a:rPr lang="en-US" altLang="zh-CN" sz="1100" u="none" strike="noStrike" kern="1200" dirty="0">
                          <a:effectLst/>
                        </a:rPr>
                        <a:t>50</a:t>
                      </a:r>
                      <a:r>
                        <a:rPr lang="zh-CN" altLang="en-US" sz="1100" u="none" strike="noStrike" kern="1200" dirty="0">
                          <a:effectLst/>
                        </a:rPr>
                        <a:t>万吨超细粉体新型材料生产项目。</a:t>
                      </a:r>
                      <a:endParaRPr lang="zh-CN" altLang="en-US" sz="1100" b="0" i="0" u="none" strike="noStrike" kern="1200" dirty="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c>
                  <a:txBody>
                    <a:bodyPr/>
                    <a:lstStyle/>
                    <a:p>
                      <a:pPr algn="l" fontAlgn="ctr"/>
                      <a:r>
                        <a:rPr lang="en-US" altLang="zh-CN" sz="1100" u="none" strike="noStrike" kern="1200">
                          <a:effectLst/>
                        </a:rPr>
                        <a:t>1.</a:t>
                      </a:r>
                      <a:r>
                        <a:rPr lang="zh-CN" altLang="en-US" sz="1100" u="none" strike="noStrike" kern="1200">
                          <a:effectLst/>
                        </a:rPr>
                        <a:t>支持</a:t>
                      </a:r>
                      <a:r>
                        <a:rPr lang="en-US" altLang="zh-CN" sz="1100" u="none" strike="noStrike" kern="1200">
                          <a:effectLst/>
                        </a:rPr>
                        <a:t>40</a:t>
                      </a:r>
                      <a:r>
                        <a:rPr lang="zh-CN" altLang="en-US" sz="1100" u="none" strike="noStrike" kern="1200">
                          <a:effectLst/>
                        </a:rPr>
                        <a:t>万吨霞石精深加工及尾矿利用项目的霞石探矿权纳入第四轮规划调整。</a:t>
                      </a:r>
                      <a:endParaRPr lang="zh-CN" altLang="en-US" sz="1100" b="0" i="0" u="none" strike="noStrike" kern="120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r>
              <a:tr h="593511">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l" fontAlgn="ctr"/>
                      <a:r>
                        <a:rPr lang="en-US" altLang="zh-CN" sz="1100" u="none" strike="noStrike" kern="1200">
                          <a:effectLst/>
                        </a:rPr>
                        <a:t>2.</a:t>
                      </a:r>
                      <a:r>
                        <a:rPr lang="zh-CN" altLang="en-US" sz="1100" u="none" strike="noStrike" kern="1200">
                          <a:effectLst/>
                        </a:rPr>
                        <a:t>指导年产</a:t>
                      </a:r>
                      <a:r>
                        <a:rPr lang="en-US" altLang="zh-CN" sz="1100" u="none" strike="noStrike" kern="1200">
                          <a:effectLst/>
                        </a:rPr>
                        <a:t>50</a:t>
                      </a:r>
                      <a:r>
                        <a:rPr lang="zh-CN" altLang="en-US" sz="1100" u="none" strike="noStrike" kern="1200">
                          <a:effectLst/>
                        </a:rPr>
                        <a:t>万吨超细粉体新型材料生产项目节能审查。</a:t>
                      </a:r>
                      <a:endParaRPr lang="zh-CN" altLang="en-US" sz="1100" b="0" i="0" u="none" strike="noStrike" kern="120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r>
              <a:tr h="1025153">
                <a:tc rowSpan="2">
                  <a:txBody>
                    <a:bodyPr/>
                    <a:lstStyle/>
                    <a:p>
                      <a:pPr algn="ctr" fontAlgn="ctr"/>
                      <a:r>
                        <a:rPr lang="zh-CN" altLang="en-US" sz="1100" u="none" strike="noStrike" kern="1200">
                          <a:effectLst/>
                        </a:rPr>
                        <a:t>二</a:t>
                      </a:r>
                      <a:endParaRPr lang="zh-CN" altLang="en-US" sz="1100" b="0" i="0" u="none" strike="noStrike" kern="120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c rowSpan="2">
                  <a:txBody>
                    <a:bodyPr/>
                    <a:lstStyle/>
                    <a:p>
                      <a:pPr algn="ctr" fontAlgn="ctr"/>
                      <a:r>
                        <a:rPr lang="zh-CN" altLang="en-US" sz="1100" u="none" strike="noStrike" kern="1200">
                          <a:effectLst/>
                        </a:rPr>
                        <a:t>文旅康养产业</a:t>
                      </a:r>
                      <a:endParaRPr lang="zh-CN" altLang="en-US" sz="1100" b="0" i="0" u="none" strike="noStrike" kern="120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c rowSpan="2">
                  <a:txBody>
                    <a:bodyPr/>
                    <a:lstStyle/>
                    <a:p>
                      <a:pPr algn="l" fontAlgn="ctr"/>
                      <a:r>
                        <a:rPr lang="zh-CN" altLang="en-US" sz="1100" u="none" strike="noStrike" kern="1200" dirty="0">
                          <a:effectLst/>
                        </a:rPr>
                        <a:t>推动建设全国休闲度假旅游目的地。充分利用光雾山、醉美玉湖等</a:t>
                      </a:r>
                      <a:r>
                        <a:rPr lang="en-US" altLang="zh-CN" sz="1100" u="none" strike="noStrike" kern="1200" dirty="0">
                          <a:effectLst/>
                        </a:rPr>
                        <a:t>17</a:t>
                      </a:r>
                      <a:r>
                        <a:rPr lang="zh-CN" altLang="en-US" sz="1100" u="none" strike="noStrike" kern="1200" dirty="0">
                          <a:effectLst/>
                        </a:rPr>
                        <a:t>处</a:t>
                      </a:r>
                      <a:r>
                        <a:rPr lang="en-US" altLang="zh-CN" sz="1100" u="none" strike="noStrike" kern="1200" dirty="0">
                          <a:effectLst/>
                        </a:rPr>
                        <a:t>5</a:t>
                      </a:r>
                      <a:r>
                        <a:rPr lang="zh-CN" altLang="en-US" sz="1100" u="none" strike="noStrike" kern="1200" dirty="0">
                          <a:effectLst/>
                        </a:rPr>
                        <a:t>级旅游资源和九龙山峰丛等</a:t>
                      </a:r>
                      <a:r>
                        <a:rPr lang="en-US" altLang="zh-CN" sz="1100" u="none" strike="noStrike" kern="1200" dirty="0">
                          <a:effectLst/>
                        </a:rPr>
                        <a:t>47</a:t>
                      </a:r>
                      <a:r>
                        <a:rPr lang="zh-CN" altLang="en-US" sz="1100" u="none" strike="noStrike" kern="1200" dirty="0">
                          <a:effectLst/>
                        </a:rPr>
                        <a:t>处</a:t>
                      </a:r>
                      <a:r>
                        <a:rPr lang="en-US" altLang="zh-CN" sz="1100" u="none" strike="noStrike" kern="1200" dirty="0">
                          <a:effectLst/>
                        </a:rPr>
                        <a:t>4</a:t>
                      </a:r>
                      <a:r>
                        <a:rPr lang="zh-CN" altLang="en-US" sz="1100" u="none" strike="noStrike" kern="1200" dirty="0">
                          <a:effectLst/>
                        </a:rPr>
                        <a:t>级旅游资源，着力构建“ 一极三线多点”全域旅游格局，建设九龙山、断渠等</a:t>
                      </a:r>
                      <a:r>
                        <a:rPr lang="en-US" altLang="zh-CN" sz="1100" u="none" strike="noStrike" kern="1200" dirty="0">
                          <a:effectLst/>
                        </a:rPr>
                        <a:t>A</a:t>
                      </a:r>
                      <a:r>
                        <a:rPr lang="zh-CN" altLang="en-US" sz="1100" u="none" strike="noStrike" kern="1200" dirty="0">
                          <a:effectLst/>
                        </a:rPr>
                        <a:t>级旅游景区，创建西厢村、龙泉村等国省级乡村旅游重点村</a:t>
                      </a:r>
                      <a:r>
                        <a:rPr lang="en-US" altLang="zh-CN" sz="1100" u="none" strike="noStrike" kern="1200" dirty="0">
                          <a:effectLst/>
                        </a:rPr>
                        <a:t>,</a:t>
                      </a:r>
                      <a:r>
                        <a:rPr lang="zh-CN" altLang="en-US" sz="1100" u="none" strike="noStrike" kern="1200" dirty="0">
                          <a:effectLst/>
                        </a:rPr>
                        <a:t>补齐</a:t>
                      </a:r>
                      <a:r>
                        <a:rPr lang="en-US" altLang="zh-CN" sz="1100" u="none" strike="noStrike" kern="1200" dirty="0">
                          <a:effectLst/>
                        </a:rPr>
                        <a:t>A</a:t>
                      </a:r>
                      <a:r>
                        <a:rPr lang="zh-CN" altLang="en-US" sz="1100" u="none" strike="noStrike" kern="1200" dirty="0">
                          <a:effectLst/>
                        </a:rPr>
                        <a:t>级旅游景</a:t>
                      </a:r>
                      <a:br>
                        <a:rPr lang="zh-CN" altLang="en-US" sz="1100" u="none" strike="noStrike" kern="1200" dirty="0">
                          <a:effectLst/>
                        </a:rPr>
                      </a:br>
                      <a:r>
                        <a:rPr lang="zh-CN" altLang="en-US" sz="1100" u="none" strike="noStrike" kern="1200" dirty="0">
                          <a:effectLst/>
                        </a:rPr>
                        <a:t>区基础设施短板。</a:t>
                      </a:r>
                      <a:endParaRPr lang="zh-CN" altLang="en-US" sz="1100" b="0" i="0" u="none" strike="noStrike" kern="1200" dirty="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c>
                  <a:txBody>
                    <a:bodyPr/>
                    <a:lstStyle/>
                    <a:p>
                      <a:pPr algn="l" fontAlgn="ctr"/>
                      <a:r>
                        <a:rPr lang="en-US" altLang="zh-CN" sz="1100" u="none" strike="noStrike" kern="1200" dirty="0">
                          <a:effectLst/>
                        </a:rPr>
                        <a:t>1.</a:t>
                      </a:r>
                      <a:r>
                        <a:rPr lang="zh-CN" altLang="en-US" sz="1100" u="none" strike="noStrike" kern="1200" dirty="0">
                          <a:effectLst/>
                        </a:rPr>
                        <a:t>支持西厢村创建国家级乡村旅游重点村。</a:t>
                      </a:r>
                      <a:endParaRPr lang="zh-CN" altLang="en-US" sz="1100" b="0" i="0" u="none" strike="noStrike" kern="1200" dirty="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r>
              <a:tr h="758589">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l" fontAlgn="ctr"/>
                      <a:r>
                        <a:rPr lang="en-US" altLang="zh-CN" sz="1100" u="none" strike="noStrike" kern="1200" dirty="0">
                          <a:effectLst/>
                        </a:rPr>
                        <a:t>2.</a:t>
                      </a:r>
                      <a:r>
                        <a:rPr lang="zh-CN" altLang="en-US" sz="1100" u="none" strike="noStrike" kern="1200" dirty="0">
                          <a:effectLst/>
                        </a:rPr>
                        <a:t>支持长赤镇创建省级百强中心镇。</a:t>
                      </a:r>
                      <a:endParaRPr lang="zh-CN" altLang="en-US" sz="1100" b="0" i="0" u="none" strike="noStrike" kern="1200" dirty="0">
                        <a:solidFill>
                          <a:srgbClr val="000000"/>
                        </a:solidFill>
                        <a:effectLst/>
                        <a:latin typeface="华文仿宋" panose="02010600040101010101" pitchFamily="2" charset="-122"/>
                        <a:ea typeface="华文仿宋" panose="02010600040101010101" pitchFamily="2" charset="-122"/>
                        <a:cs typeface="+mn-cs"/>
                      </a:endParaRPr>
                    </a:p>
                  </a:txBody>
                  <a:tcPr marL="4069" marR="4069" marT="4069"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3568" y="267494"/>
          <a:ext cx="7920881" cy="4392487"/>
        </p:xfrm>
        <a:graphic>
          <a:graphicData uri="http://schemas.openxmlformats.org/drawingml/2006/table">
            <a:tbl>
              <a:tblPr>
                <a:tableStyleId>{22838BEF-8BB2-4498-84A7-C5851F593DF1}</a:tableStyleId>
              </a:tblPr>
              <a:tblGrid>
                <a:gridCol w="633671"/>
                <a:gridCol w="1504968"/>
                <a:gridCol w="3337658"/>
                <a:gridCol w="2444584"/>
              </a:tblGrid>
              <a:tr h="695289">
                <a:tc gridSpan="4">
                  <a:txBody>
                    <a:bodyPr/>
                    <a:lstStyle/>
                    <a:p>
                      <a:pPr algn="ctr" fontAlgn="ctr"/>
                      <a:r>
                        <a:rPr lang="en-US" altLang="zh-CN" sz="1600" u="none" strike="noStrike" dirty="0">
                          <a:effectLst/>
                        </a:rPr>
                        <a:t>2024</a:t>
                      </a:r>
                      <a:r>
                        <a:rPr lang="zh-CN" altLang="en-US" sz="1600" u="none" strike="noStrike" dirty="0">
                          <a:effectLst/>
                        </a:rPr>
                        <a:t>年度</a:t>
                      </a:r>
                      <a:r>
                        <a:rPr lang="en-US" altLang="zh-CN" sz="1600" u="none" strike="noStrike" dirty="0">
                          <a:effectLst/>
                        </a:rPr>
                        <a:t>39</a:t>
                      </a:r>
                      <a:r>
                        <a:rPr lang="zh-CN" altLang="en-US" sz="1600" u="none" strike="noStrike" dirty="0">
                          <a:effectLst/>
                        </a:rPr>
                        <a:t>个欠发达县域平台建设清单</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5164" marR="5164" marT="5164" marB="0" anchor="ctr"/>
                </a:tc>
                <a:tc hMerge="1">
                  <a:txBody>
                    <a:bodyPr/>
                    <a:lstStyle/>
                    <a:p>
                      <a:endParaRPr lang="zh-CN"/>
                    </a:p>
                  </a:txBody>
                  <a:tcPr/>
                </a:tc>
                <a:tc hMerge="1">
                  <a:txBody>
                    <a:bodyPr/>
                    <a:lstStyle/>
                    <a:p>
                      <a:endParaRPr lang="zh-CN"/>
                    </a:p>
                  </a:txBody>
                  <a:tcPr/>
                </a:tc>
                <a:tc hMerge="1">
                  <a:txBody>
                    <a:bodyPr/>
                    <a:lstStyle/>
                    <a:p>
                      <a:endParaRPr lang="zh-CN"/>
                    </a:p>
                  </a:txBody>
                  <a:tcPr/>
                </a:tc>
              </a:tr>
              <a:tr h="486702">
                <a:tc gridSpan="3">
                  <a:txBody>
                    <a:bodyPr/>
                    <a:lstStyle/>
                    <a:p>
                      <a:pPr algn="l" fontAlgn="ctr"/>
                      <a:r>
                        <a:rPr lang="zh-CN" altLang="en-US" sz="1200" u="none" strike="noStrike" dirty="0">
                          <a:effectLst/>
                        </a:rPr>
                        <a:t>托底性帮扶 </a:t>
                      </a:r>
                      <a:r>
                        <a:rPr lang="en-US" altLang="zh-CN" sz="1200" u="none" strike="noStrike" dirty="0">
                          <a:effectLst/>
                        </a:rPr>
                        <a:t>〔</a:t>
                      </a:r>
                      <a:r>
                        <a:rPr lang="zh-CN" altLang="en-US" sz="1200" u="none" strike="noStrike" dirty="0">
                          <a:effectLst/>
                        </a:rPr>
                        <a:t>２０２４</a:t>
                      </a:r>
                      <a:r>
                        <a:rPr lang="en-US" altLang="zh-CN" sz="1200" u="none" strike="noStrike" dirty="0">
                          <a:effectLst/>
                        </a:rPr>
                        <a:t>〕</a:t>
                      </a:r>
                      <a:r>
                        <a:rPr lang="zh-CN" altLang="en-US" sz="1200" u="none" strike="noStrike" dirty="0">
                          <a:effectLst/>
                        </a:rPr>
                        <a:t>４号</a:t>
                      </a:r>
                      <a:endParaRPr lang="zh-CN" altLang="en-US" sz="1200" b="1" i="0" u="none" strike="noStrike" dirty="0">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c hMerge="1">
                  <a:txBody>
                    <a:bodyPr/>
                    <a:lstStyle/>
                    <a:p>
                      <a:endParaRPr lang="zh-CN"/>
                    </a:p>
                  </a:txBody>
                  <a:tcPr/>
                </a:tc>
                <a:tc hMerge="1">
                  <a:txBody>
                    <a:bodyPr/>
                    <a:lstStyle/>
                    <a:p>
                      <a:endParaRPr lang="zh-CN"/>
                    </a:p>
                  </a:txBody>
                  <a:tcPr/>
                </a:tc>
                <a:tc>
                  <a:txBody>
                    <a:bodyPr/>
                    <a:lstStyle/>
                    <a:p>
                      <a:pPr algn="ctr" fontAlgn="ctr"/>
                      <a:endParaRPr lang="zh-CN" altLang="en-US" sz="1200" b="1" i="0" u="none" strike="noStrike">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r>
              <a:tr h="625760">
                <a:tc>
                  <a:txBody>
                    <a:bodyPr/>
                    <a:lstStyle/>
                    <a:p>
                      <a:pPr algn="ctr" fontAlgn="ctr"/>
                      <a:r>
                        <a:rPr lang="zh-CN" altLang="en-US" sz="1200" u="none" strike="noStrike" dirty="0">
                          <a:effectLst/>
                        </a:rPr>
                        <a:t>序号</a:t>
                      </a:r>
                      <a:endParaRPr lang="zh-CN" altLang="en-US" sz="1200" b="1" i="0" u="none" strike="noStrike" dirty="0">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c>
                  <a:txBody>
                    <a:bodyPr/>
                    <a:lstStyle/>
                    <a:p>
                      <a:pPr algn="ctr" fontAlgn="ctr"/>
                      <a:r>
                        <a:rPr lang="zh-CN" altLang="en-US" sz="1200" u="none" strike="noStrike" dirty="0">
                          <a:effectLst/>
                        </a:rPr>
                        <a:t>平台名称</a:t>
                      </a:r>
                      <a:endParaRPr lang="zh-CN" altLang="en-US" sz="1200" b="1" i="0" u="none" strike="noStrike" dirty="0">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c>
                  <a:txBody>
                    <a:bodyPr/>
                    <a:lstStyle/>
                    <a:p>
                      <a:pPr algn="ctr" fontAlgn="ctr"/>
                      <a:r>
                        <a:rPr lang="zh-CN" altLang="en-US" sz="1200" u="none" strike="noStrike" dirty="0">
                          <a:effectLst/>
                        </a:rPr>
                        <a:t>平台基本情况（</a:t>
                      </a:r>
                      <a:r>
                        <a:rPr lang="en-US" altLang="zh-CN" sz="1200" u="none" strike="noStrike" dirty="0">
                          <a:effectLst/>
                        </a:rPr>
                        <a:t>100</a:t>
                      </a:r>
                      <a:r>
                        <a:rPr lang="zh-CN" altLang="en-US" sz="1200" u="none" strike="noStrike" dirty="0">
                          <a:effectLst/>
                        </a:rPr>
                        <a:t>字以内）</a:t>
                      </a:r>
                      <a:endParaRPr lang="zh-CN" altLang="en-US" sz="1200" b="1" i="0" u="none" strike="noStrike" dirty="0">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c>
                  <a:txBody>
                    <a:bodyPr/>
                    <a:lstStyle/>
                    <a:p>
                      <a:pPr algn="ctr" fontAlgn="ctr"/>
                      <a:r>
                        <a:rPr lang="zh-CN" altLang="en-US" sz="1200" u="none" strike="noStrike">
                          <a:effectLst/>
                        </a:rPr>
                        <a:t>需重点指导支持的具体事项</a:t>
                      </a:r>
                      <a:endParaRPr lang="zh-CN" altLang="en-US" sz="1200" b="1" i="0" u="none" strike="noStrike">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r>
              <a:tr h="1077698">
                <a:tc rowSpan="3">
                  <a:txBody>
                    <a:bodyPr/>
                    <a:lstStyle/>
                    <a:p>
                      <a:pPr algn="ctr" fontAlgn="ctr"/>
                      <a:r>
                        <a:rPr lang="zh-CN" altLang="en-US" sz="1200" u="none" strike="noStrike">
                          <a:effectLst/>
                        </a:rPr>
                        <a:t>一</a:t>
                      </a:r>
                      <a:endParaRPr lang="zh-CN" altLang="en-US" sz="1200" b="0" i="0" u="none" strike="noStrike">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c rowSpan="3">
                  <a:txBody>
                    <a:bodyPr/>
                    <a:lstStyle/>
                    <a:p>
                      <a:pPr algn="ctr" fontAlgn="ctr"/>
                      <a:r>
                        <a:rPr lang="zh-CN" altLang="en-US" sz="1200" u="none" strike="noStrike" dirty="0">
                          <a:effectLst/>
                        </a:rPr>
                        <a:t>宜南（宜</a:t>
                      </a:r>
                      <a:br>
                        <a:rPr lang="zh-CN" altLang="en-US" sz="1200" u="none" strike="noStrike" dirty="0">
                          <a:effectLst/>
                        </a:rPr>
                      </a:br>
                      <a:r>
                        <a:rPr lang="zh-CN" altLang="en-US" sz="1200" u="none" strike="noStrike" dirty="0">
                          <a:effectLst/>
                        </a:rPr>
                        <a:t>宾</a:t>
                      </a:r>
                      <a:r>
                        <a:rPr lang="en-US" altLang="zh-CN" sz="1200" u="none" strike="noStrike" dirty="0">
                          <a:effectLst/>
                        </a:rPr>
                        <a:t>-</a:t>
                      </a:r>
                      <a:r>
                        <a:rPr lang="zh-CN" altLang="en-US" sz="1200" u="none" strike="noStrike" dirty="0">
                          <a:effectLst/>
                        </a:rPr>
                        <a:t>南江）</a:t>
                      </a:r>
                      <a:br>
                        <a:rPr lang="zh-CN" altLang="en-US" sz="1200" u="none" strike="noStrike" dirty="0">
                          <a:effectLst/>
                        </a:rPr>
                      </a:br>
                      <a:r>
                        <a:rPr lang="zh-CN" altLang="en-US" sz="1200" u="none" strike="noStrike" dirty="0">
                          <a:effectLst/>
                        </a:rPr>
                        <a:t>食品产业</a:t>
                      </a:r>
                      <a:br>
                        <a:rPr lang="zh-CN" altLang="en-US" sz="1200" u="none" strike="noStrike" dirty="0">
                          <a:effectLst/>
                        </a:rPr>
                      </a:br>
                      <a:r>
                        <a:rPr lang="zh-CN" altLang="en-US" sz="1200" u="none" strike="noStrike" dirty="0">
                          <a:effectLst/>
                        </a:rPr>
                        <a:t>园</a:t>
                      </a:r>
                      <a:endParaRPr lang="zh-CN" altLang="en-US" sz="1200" b="0" i="0" u="none" strike="noStrike" dirty="0">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c rowSpan="3">
                  <a:txBody>
                    <a:bodyPr/>
                    <a:lstStyle/>
                    <a:p>
                      <a:pPr algn="l" fontAlgn="ctr">
                        <a:lnSpc>
                          <a:spcPct val="150000"/>
                        </a:lnSpc>
                      </a:pPr>
                      <a:r>
                        <a:rPr lang="zh-CN" altLang="en-US" sz="1200" u="none" strike="noStrike" dirty="0">
                          <a:effectLst/>
                        </a:rPr>
                        <a:t>由四川酒茶集团与南江县鼎丰公司合作，新建占地</a:t>
                      </a:r>
                      <a:r>
                        <a:rPr lang="en-US" altLang="zh-CN" sz="1200" u="none" strike="noStrike" dirty="0">
                          <a:effectLst/>
                        </a:rPr>
                        <a:t>100</a:t>
                      </a:r>
                      <a:r>
                        <a:rPr lang="zh-CN" altLang="en-US" sz="1200" u="none" strike="noStrike" dirty="0">
                          <a:effectLst/>
                        </a:rPr>
                        <a:t>亩建设宜宾</a:t>
                      </a:r>
                      <a:r>
                        <a:rPr lang="en-US" altLang="zh-CN" sz="1200" u="none" strike="noStrike" dirty="0">
                          <a:effectLst/>
                        </a:rPr>
                        <a:t>-</a:t>
                      </a:r>
                      <a:r>
                        <a:rPr lang="zh-CN" altLang="en-US" sz="1200" u="none" strike="noStrike" dirty="0">
                          <a:effectLst/>
                        </a:rPr>
                        <a:t>南江食品产业园，其中，年产浓香型白酒</a:t>
                      </a:r>
                      <a:r>
                        <a:rPr lang="en-US" altLang="zh-CN" sz="1200" u="none" strike="noStrike" dirty="0">
                          <a:effectLst/>
                        </a:rPr>
                        <a:t>2000</a:t>
                      </a:r>
                      <a:r>
                        <a:rPr lang="zh-CN" altLang="en-US" sz="1200" u="none" strike="noStrike" dirty="0">
                          <a:effectLst/>
                        </a:rPr>
                        <a:t>吨、清酒</a:t>
                      </a:r>
                      <a:r>
                        <a:rPr lang="en-US" altLang="zh-CN" sz="1200" u="none" strike="noStrike" dirty="0">
                          <a:effectLst/>
                        </a:rPr>
                        <a:t>1000</a:t>
                      </a:r>
                      <a:r>
                        <a:rPr lang="zh-CN" altLang="en-US" sz="1200" u="none" strike="noStrike" dirty="0">
                          <a:effectLst/>
                        </a:rPr>
                        <a:t>吨；南江大叶茶饮料及系列茶产品</a:t>
                      </a:r>
                      <a:r>
                        <a:rPr lang="en-US" altLang="zh-CN" sz="1200" u="none" strike="noStrike" dirty="0">
                          <a:effectLst/>
                        </a:rPr>
                        <a:t>1200</a:t>
                      </a:r>
                      <a:r>
                        <a:rPr lang="zh-CN" altLang="en-US" sz="1200" u="none" strike="noStrike" dirty="0">
                          <a:effectLst/>
                        </a:rPr>
                        <a:t>吨；联合引进食品包装企业</a:t>
                      </a:r>
                      <a:r>
                        <a:rPr lang="en-US" altLang="zh-CN" sz="1200" u="none" strike="noStrike" dirty="0">
                          <a:effectLst/>
                        </a:rPr>
                        <a:t>1</a:t>
                      </a:r>
                      <a:r>
                        <a:rPr lang="zh-CN" altLang="en-US" sz="1200" u="none" strike="noStrike" dirty="0">
                          <a:effectLst/>
                        </a:rPr>
                        <a:t>家，建成生产线</a:t>
                      </a:r>
                      <a:r>
                        <a:rPr lang="en-US" altLang="zh-CN" sz="1200" u="none" strike="noStrike" dirty="0">
                          <a:effectLst/>
                        </a:rPr>
                        <a:t>4</a:t>
                      </a:r>
                      <a:r>
                        <a:rPr lang="zh-CN" altLang="en-US" sz="1200" u="none" strike="noStrike" dirty="0">
                          <a:effectLst/>
                        </a:rPr>
                        <a:t>条。园区建成投产后预计年综合产值可达</a:t>
                      </a:r>
                      <a:r>
                        <a:rPr lang="en-US" altLang="zh-CN" sz="1200" u="none" strike="noStrike" dirty="0">
                          <a:effectLst/>
                        </a:rPr>
                        <a:t>60000</a:t>
                      </a:r>
                      <a:r>
                        <a:rPr lang="zh-CN" altLang="en-US" sz="1200" u="none" strike="noStrike" dirty="0">
                          <a:effectLst/>
                        </a:rPr>
                        <a:t>万元，年税收</a:t>
                      </a:r>
                      <a:r>
                        <a:rPr lang="en-US" altLang="zh-CN" sz="1200" u="none" strike="noStrike" dirty="0">
                          <a:effectLst/>
                        </a:rPr>
                        <a:t>5000</a:t>
                      </a:r>
                      <a:r>
                        <a:rPr lang="zh-CN" altLang="en-US" sz="1200" u="none" strike="noStrike" dirty="0">
                          <a:effectLst/>
                        </a:rPr>
                        <a:t>万元以上。</a:t>
                      </a:r>
                      <a:endParaRPr lang="zh-CN" altLang="en-US" sz="1200" b="0" i="0" u="none" strike="noStrike" dirty="0">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c>
                  <a:txBody>
                    <a:bodyPr/>
                    <a:lstStyle/>
                    <a:p>
                      <a:pPr algn="l" fontAlgn="ctr"/>
                      <a:r>
                        <a:rPr lang="en-US" altLang="zh-CN" sz="1200" u="none" strike="noStrike" dirty="0">
                          <a:effectLst/>
                        </a:rPr>
                        <a:t>1.</a:t>
                      </a:r>
                      <a:r>
                        <a:rPr lang="zh-CN" altLang="en-US" sz="1200" u="none" strike="noStrike" dirty="0">
                          <a:effectLst/>
                        </a:rPr>
                        <a:t>支持宜南（宜宾</a:t>
                      </a:r>
                      <a:r>
                        <a:rPr lang="en-US" altLang="zh-CN" sz="1200" u="none" strike="noStrike" dirty="0">
                          <a:effectLst/>
                        </a:rPr>
                        <a:t>-</a:t>
                      </a:r>
                      <a:r>
                        <a:rPr lang="zh-CN" altLang="en-US" sz="1200" u="none" strike="noStrike" dirty="0">
                          <a:effectLst/>
                        </a:rPr>
                        <a:t>南江）食品产业园加入“园保贷”项目，指导入园企业申请“园保贷”政策。</a:t>
                      </a:r>
                      <a:endParaRPr lang="zh-CN" altLang="en-US" sz="1200" b="0" i="0" u="none" strike="noStrike" dirty="0">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r>
              <a:tr h="742220">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l" fontAlgn="ctr"/>
                      <a:r>
                        <a:rPr lang="en-US" altLang="zh-CN" sz="1200" u="none" strike="noStrike" dirty="0">
                          <a:effectLst/>
                        </a:rPr>
                        <a:t>2.</a:t>
                      </a:r>
                      <a:r>
                        <a:rPr lang="zh-CN" altLang="en-US" sz="1200" u="none" strike="noStrike" dirty="0">
                          <a:effectLst/>
                        </a:rPr>
                        <a:t>在园区及项目环评审查方面给予“绿色通道”支持。</a:t>
                      </a:r>
                      <a:endParaRPr lang="zh-CN" altLang="en-US" sz="1200" b="0" i="0" u="none" strike="noStrike" dirty="0">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r>
              <a:tr h="764818">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l" fontAlgn="ctr"/>
                      <a:r>
                        <a:rPr lang="en-US" altLang="zh-CN" sz="1200" u="none" strike="noStrike" dirty="0">
                          <a:effectLst/>
                        </a:rPr>
                        <a:t>3.</a:t>
                      </a:r>
                      <a:r>
                        <a:rPr lang="zh-CN" altLang="en-US" sz="1200" u="none" strike="noStrike" dirty="0">
                          <a:effectLst/>
                        </a:rPr>
                        <a:t>支持解决</a:t>
                      </a:r>
                      <a:r>
                        <a:rPr lang="en-US" altLang="zh-CN" sz="1200" u="none" strike="noStrike" dirty="0">
                          <a:effectLst/>
                        </a:rPr>
                        <a:t>60</a:t>
                      </a:r>
                      <a:r>
                        <a:rPr lang="zh-CN" altLang="en-US" sz="1200" u="none" strike="noStrike" dirty="0">
                          <a:effectLst/>
                        </a:rPr>
                        <a:t>亩用地计划指标（具体计划指标规模以项目组卷报批数据为准）。</a:t>
                      </a:r>
                      <a:endParaRPr lang="zh-CN" altLang="en-US" sz="1200" b="0" i="0" u="none" strike="noStrike" dirty="0">
                        <a:solidFill>
                          <a:srgbClr val="000000"/>
                        </a:solidFill>
                        <a:effectLst/>
                        <a:latin typeface="华文仿宋" panose="02010600040101010101" pitchFamily="2" charset="-122"/>
                        <a:ea typeface="华文仿宋" panose="02010600040101010101" pitchFamily="2" charset="-122"/>
                      </a:endParaRPr>
                    </a:p>
                  </a:txBody>
                  <a:tcPr marL="5164" marR="5164" marT="5164"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23528" y="123467"/>
          <a:ext cx="8496944" cy="4824546"/>
        </p:xfrm>
        <a:graphic>
          <a:graphicData uri="http://schemas.openxmlformats.org/drawingml/2006/table">
            <a:tbl>
              <a:tblPr>
                <a:tableStyleId>{69CF1AB2-1976-4502-BF36-3FF5EA218861}</a:tableStyleId>
              </a:tblPr>
              <a:tblGrid>
                <a:gridCol w="817890"/>
                <a:gridCol w="7679054"/>
              </a:tblGrid>
              <a:tr h="188556">
                <a:tc gridSpan="2">
                  <a:txBody>
                    <a:bodyPr/>
                    <a:lstStyle/>
                    <a:p>
                      <a:pPr algn="ctr" fontAlgn="ctr"/>
                      <a:r>
                        <a:rPr lang="en-US" altLang="zh-CN" sz="1100" u="none" strike="noStrike" dirty="0">
                          <a:effectLst/>
                        </a:rPr>
                        <a:t>39</a:t>
                      </a:r>
                      <a:r>
                        <a:rPr lang="zh-CN" altLang="en-US" sz="1100" u="none" strike="noStrike" dirty="0">
                          <a:effectLst/>
                        </a:rPr>
                        <a:t>个欠发达县域</a:t>
                      </a:r>
                      <a:r>
                        <a:rPr lang="en-US" altLang="zh-CN" sz="1100" u="none" strike="noStrike" dirty="0">
                          <a:effectLst/>
                        </a:rPr>
                        <a:t>2024</a:t>
                      </a:r>
                      <a:r>
                        <a:rPr lang="zh-CN" altLang="en-US" sz="1100" u="none" strike="noStrike" dirty="0">
                          <a:effectLst/>
                        </a:rPr>
                        <a:t>年帮扶方年度重点工作任务清单</a:t>
                      </a:r>
                      <a:endParaRPr lang="zh-CN" altLang="en-US" sz="1100" b="1"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c hMerge="1">
                  <a:txBody>
                    <a:bodyPr/>
                    <a:lstStyle/>
                    <a:p>
                      <a:endParaRPr lang="zh-CN"/>
                    </a:p>
                  </a:txBody>
                  <a:tcPr/>
                </a:tc>
              </a:tr>
              <a:tr h="154533">
                <a:tc gridSpan="2">
                  <a:txBody>
                    <a:bodyPr/>
                    <a:lstStyle/>
                    <a:p>
                      <a:pPr algn="l" fontAlgn="ctr"/>
                      <a:r>
                        <a:rPr lang="zh-CN" altLang="en-US" sz="900" u="none" strike="noStrike" dirty="0">
                          <a:effectLst/>
                        </a:rPr>
                        <a:t>托底性帮扶 </a:t>
                      </a:r>
                      <a:r>
                        <a:rPr lang="en-US" altLang="zh-CN" sz="900" u="none" strike="noStrike" dirty="0">
                          <a:effectLst/>
                        </a:rPr>
                        <a:t>〔</a:t>
                      </a:r>
                      <a:r>
                        <a:rPr lang="zh-CN" altLang="en-US" sz="900" u="none" strike="noStrike" dirty="0">
                          <a:effectLst/>
                        </a:rPr>
                        <a:t>２０２４</a:t>
                      </a:r>
                      <a:r>
                        <a:rPr lang="en-US" altLang="zh-CN" sz="900" u="none" strike="noStrike" dirty="0">
                          <a:effectLst/>
                        </a:rPr>
                        <a:t>〕</a:t>
                      </a:r>
                      <a:r>
                        <a:rPr lang="zh-CN" altLang="en-US" sz="900" u="none" strike="noStrike" dirty="0">
                          <a:effectLst/>
                        </a:rPr>
                        <a:t>５号</a:t>
                      </a:r>
                      <a:endParaRPr lang="zh-CN" altLang="en-US" sz="900" b="0" i="0" u="none" strike="noStrike" dirty="0">
                        <a:solidFill>
                          <a:srgbClr val="000000"/>
                        </a:solidFill>
                        <a:effectLst/>
                        <a:latin typeface="楷体_GB2312" panose="02010609030101010101" charset="-122"/>
                        <a:ea typeface="宋体" panose="02010600030101010101" pitchFamily="2" charset="-122"/>
                      </a:endParaRPr>
                    </a:p>
                  </a:txBody>
                  <a:tcPr marL="1282" marR="1282" marT="1282" marB="0" anchor="ctr"/>
                </a:tc>
                <a:tc hMerge="1">
                  <a:txBody>
                    <a:bodyPr/>
                    <a:lstStyle/>
                    <a:p>
                      <a:endParaRPr lang="zh-CN"/>
                    </a:p>
                  </a:txBody>
                  <a:tcPr/>
                </a:tc>
              </a:tr>
              <a:tr h="154533">
                <a:tc>
                  <a:txBody>
                    <a:bodyPr/>
                    <a:lstStyle/>
                    <a:p>
                      <a:pPr algn="ctr" fontAlgn="ctr"/>
                      <a:r>
                        <a:rPr lang="zh-CN" altLang="en-US" sz="900" u="none" strike="noStrike" dirty="0">
                          <a:effectLst/>
                        </a:rPr>
                        <a:t>序号</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ctr" fontAlgn="ctr"/>
                      <a:r>
                        <a:rPr lang="zh-CN" altLang="en-US" sz="900" u="none" strike="noStrike" dirty="0">
                          <a:effectLst/>
                        </a:rPr>
                        <a:t>年度重点工作任务</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gridSpan="2">
                  <a:txBody>
                    <a:bodyPr/>
                    <a:lstStyle/>
                    <a:p>
                      <a:pPr algn="l" fontAlgn="ctr"/>
                      <a:r>
                        <a:rPr lang="zh-CN" altLang="en-US" sz="900" u="none" strike="noStrike">
                          <a:effectLst/>
                        </a:rPr>
                        <a:t>南江县</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hMerge="1">
                  <a:txBody>
                    <a:bodyPr/>
                    <a:lstStyle/>
                    <a:p>
                      <a:endParaRPr lang="zh-CN"/>
                    </a:p>
                  </a:txBody>
                  <a:tcPr/>
                </a:tc>
              </a:tr>
              <a:tr h="154533">
                <a:tc gridSpan="2">
                  <a:txBody>
                    <a:bodyPr/>
                    <a:lstStyle/>
                    <a:p>
                      <a:pPr algn="l" fontAlgn="ctr"/>
                      <a:r>
                        <a:rPr lang="zh-CN" altLang="en-US" sz="900" u="none" strike="noStrike">
                          <a:effectLst/>
                        </a:rPr>
                        <a:t>帮扶方</a:t>
                      </a:r>
                      <a:r>
                        <a:rPr lang="en-US" altLang="zh-CN" sz="900" u="none" strike="noStrike">
                          <a:effectLst/>
                        </a:rPr>
                        <a:t>1</a:t>
                      </a:r>
                      <a:r>
                        <a:rPr lang="zh-CN" altLang="en-US" sz="900" u="none" strike="noStrike">
                          <a:effectLst/>
                        </a:rPr>
                        <a:t>：经济和信息化厅</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hMerge="1">
                  <a:txBody>
                    <a:bodyPr/>
                    <a:lstStyle/>
                    <a:p>
                      <a:endParaRPr lang="zh-CN"/>
                    </a:p>
                  </a:txBody>
                  <a:tcPr/>
                </a:tc>
              </a:tr>
              <a:tr h="154533">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a:effectLst/>
                        </a:rPr>
                        <a:t>全力支持南江开展“制造业招商引资活动”，</a:t>
                      </a:r>
                      <a:r>
                        <a:rPr lang="en-US" altLang="zh-CN" sz="900" u="none" strike="noStrike">
                          <a:effectLst/>
                        </a:rPr>
                        <a:t>2024</a:t>
                      </a:r>
                      <a:r>
                        <a:rPr lang="zh-CN" altLang="en-US" sz="900" u="none" strike="noStrike">
                          <a:effectLst/>
                        </a:rPr>
                        <a:t>年度招引落地项目</a:t>
                      </a:r>
                      <a:r>
                        <a:rPr lang="en-US" altLang="zh-CN" sz="900" u="none" strike="noStrike">
                          <a:effectLst/>
                        </a:rPr>
                        <a:t>1</a:t>
                      </a:r>
                      <a:r>
                        <a:rPr lang="zh-CN" altLang="en-US" sz="900" u="none" strike="noStrike">
                          <a:effectLst/>
                        </a:rPr>
                        <a:t>个以上。</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a:effectLst/>
                        </a:rPr>
                        <a:t>支持南江</a:t>
                      </a:r>
                      <a:r>
                        <a:rPr lang="en-US" altLang="zh-CN" sz="900" u="none" strike="noStrike">
                          <a:effectLst/>
                        </a:rPr>
                        <a:t>10</a:t>
                      </a:r>
                      <a:r>
                        <a:rPr lang="zh-CN" altLang="en-US" sz="900" u="none" strike="noStrike">
                          <a:effectLst/>
                        </a:rPr>
                        <a:t>家以上工业企业参加“糖酒会”“西博会”。</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支持巴中海螺水泥、南江德建黄羊等企业申报省级企业技术中心。</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支持</a:t>
                      </a:r>
                      <a:r>
                        <a:rPr lang="en-US" altLang="zh-CN" sz="900" u="none" strike="noStrike" dirty="0">
                          <a:effectLst/>
                        </a:rPr>
                        <a:t>50</a:t>
                      </a:r>
                      <a:r>
                        <a:rPr lang="zh-CN" altLang="en-US" sz="900" u="none" strike="noStrike" dirty="0">
                          <a:effectLst/>
                        </a:rPr>
                        <a:t>万吨超细粉体、长赤翡翠米业申报“专精特新”中小企业。</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支持长赤翡翠米业、宏信生物科技申报四川省农产品加工助推乡村振兴重点企业。</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a:effectLst/>
                        </a:rPr>
                        <a:t>支持霞石申报“单项冠军”。</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招引南江大叶茶、南江金银花等食品饮料加工企业</a:t>
                      </a:r>
                      <a:r>
                        <a:rPr lang="en-US" altLang="zh-CN" sz="900" u="none" strike="noStrike" dirty="0">
                          <a:effectLst/>
                        </a:rPr>
                        <a:t>1</a:t>
                      </a:r>
                      <a:r>
                        <a:rPr lang="zh-CN" altLang="en-US" sz="900" u="none" strike="noStrike" dirty="0">
                          <a:effectLst/>
                        </a:rPr>
                        <a:t>家，霞石、粉体新材料等矿产生产企业</a:t>
                      </a:r>
                      <a:r>
                        <a:rPr lang="en-US" altLang="zh-CN" sz="900" u="none" strike="noStrike" dirty="0">
                          <a:effectLst/>
                        </a:rPr>
                        <a:t>1</a:t>
                      </a:r>
                      <a:r>
                        <a:rPr lang="zh-CN" altLang="en-US" sz="900" u="none" strike="noStrike" dirty="0">
                          <a:effectLst/>
                        </a:rPr>
                        <a:t>家以上。</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支持南江新建</a:t>
                      </a:r>
                      <a:r>
                        <a:rPr lang="en-US" altLang="zh-CN" sz="900" u="none" strike="noStrike" dirty="0">
                          <a:effectLst/>
                        </a:rPr>
                        <a:t>5G</a:t>
                      </a:r>
                      <a:r>
                        <a:rPr lang="zh-CN" altLang="en-US" sz="900" u="none" strike="noStrike" dirty="0">
                          <a:effectLst/>
                        </a:rPr>
                        <a:t>基站</a:t>
                      </a:r>
                      <a:r>
                        <a:rPr lang="en-US" altLang="zh-CN" sz="900" u="none" strike="noStrike" dirty="0">
                          <a:effectLst/>
                        </a:rPr>
                        <a:t>120</a:t>
                      </a:r>
                      <a:r>
                        <a:rPr lang="zh-CN" altLang="en-US" sz="900" u="none" strike="noStrike" dirty="0">
                          <a:effectLst/>
                        </a:rPr>
                        <a:t>个以上。</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gridSpan="2">
                  <a:txBody>
                    <a:bodyPr/>
                    <a:lstStyle/>
                    <a:p>
                      <a:pPr algn="l" fontAlgn="ctr"/>
                      <a:r>
                        <a:rPr lang="zh-CN" altLang="en-US" sz="900" u="none" strike="noStrike" dirty="0">
                          <a:effectLst/>
                        </a:rPr>
                        <a:t>帮扶方</a:t>
                      </a:r>
                      <a:r>
                        <a:rPr lang="en-US" altLang="zh-CN" sz="900" u="none" strike="noStrike" dirty="0">
                          <a:effectLst/>
                        </a:rPr>
                        <a:t>2</a:t>
                      </a:r>
                      <a:r>
                        <a:rPr lang="zh-CN" altLang="en-US" sz="900" u="none" strike="noStrike" dirty="0">
                          <a:effectLst/>
                        </a:rPr>
                        <a:t>：金华市东阳市</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c hMerge="1">
                  <a:txBody>
                    <a:bodyPr/>
                    <a:lstStyle/>
                    <a:p>
                      <a:endParaRPr lang="zh-CN"/>
                    </a:p>
                  </a:txBody>
                  <a:tcPr/>
                </a:tc>
              </a:tr>
              <a:tr h="154533">
                <a:tc>
                  <a:txBody>
                    <a:bodyPr/>
                    <a:lstStyle/>
                    <a:p>
                      <a:pPr algn="ctr" fontAlgn="ctr"/>
                      <a:r>
                        <a:rPr lang="en-US" altLang="zh-CN" sz="900" u="none" strike="noStrike">
                          <a:effectLst/>
                        </a:rPr>
                        <a:t>1</a:t>
                      </a:r>
                      <a:endParaRPr lang="en-US" altLang="zh-CN"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开展高层互访不少于</a:t>
                      </a:r>
                      <a:r>
                        <a:rPr lang="en-US" altLang="zh-CN" sz="900" u="none" strike="noStrike" dirty="0">
                          <a:effectLst/>
                        </a:rPr>
                        <a:t>2</a:t>
                      </a:r>
                      <a:r>
                        <a:rPr lang="zh-CN" altLang="en-US" sz="900" u="none" strike="noStrike" dirty="0">
                          <a:effectLst/>
                        </a:rPr>
                        <a:t>次；党政干部交流互派</a:t>
                      </a:r>
                      <a:r>
                        <a:rPr lang="en-US" altLang="zh-CN" sz="900" u="none" strike="noStrike" dirty="0">
                          <a:effectLst/>
                        </a:rPr>
                        <a:t>4</a:t>
                      </a:r>
                      <a:r>
                        <a:rPr lang="zh-CN" altLang="en-US" sz="900" u="none" strike="noStrike" dirty="0">
                          <a:effectLst/>
                        </a:rPr>
                        <a:t>人，其中，东阳派往南江</a:t>
                      </a:r>
                      <a:r>
                        <a:rPr lang="en-US" altLang="zh-CN" sz="900" u="none" strike="noStrike" dirty="0">
                          <a:effectLst/>
                        </a:rPr>
                        <a:t>2</a:t>
                      </a:r>
                      <a:r>
                        <a:rPr lang="zh-CN" altLang="en-US" sz="900" u="none" strike="noStrike" dirty="0">
                          <a:effectLst/>
                        </a:rPr>
                        <a:t>人，南江派往东阳</a:t>
                      </a:r>
                      <a:r>
                        <a:rPr lang="en-US" altLang="zh-CN" sz="900" u="none" strike="noStrike" dirty="0">
                          <a:effectLst/>
                        </a:rPr>
                        <a:t>2</a:t>
                      </a:r>
                      <a:r>
                        <a:rPr lang="zh-CN" altLang="en-US" sz="900" u="none" strike="noStrike" dirty="0">
                          <a:effectLst/>
                        </a:rPr>
                        <a:t>人。</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2</a:t>
                      </a:r>
                      <a:endParaRPr lang="en-US" altLang="zh-CN"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用好</a:t>
                      </a:r>
                      <a:r>
                        <a:rPr lang="en-US" altLang="zh-CN" sz="900" u="none" strike="noStrike" dirty="0">
                          <a:effectLst/>
                        </a:rPr>
                        <a:t>3900</a:t>
                      </a:r>
                      <a:r>
                        <a:rPr lang="zh-CN" altLang="en-US" sz="900" u="none" strike="noStrike" dirty="0">
                          <a:effectLst/>
                        </a:rPr>
                        <a:t>万帮扶资金，实施一批</a:t>
                      </a:r>
                      <a:r>
                        <a:rPr lang="en-US" altLang="zh-CN" sz="900" u="none" strike="noStrike" dirty="0">
                          <a:effectLst/>
                        </a:rPr>
                        <a:t>2024</a:t>
                      </a:r>
                      <a:r>
                        <a:rPr lang="zh-CN" altLang="en-US" sz="900" u="none" strike="noStrike" dirty="0">
                          <a:effectLst/>
                        </a:rPr>
                        <a:t>年社会民生、产业发展、基础设施、乡村振兴等领域东西部协作项目。</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3</a:t>
                      </a:r>
                      <a:endParaRPr lang="en-US" altLang="zh-CN"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a:effectLst/>
                        </a:rPr>
                        <a:t>持续开展人才交流、乡镇结对、村村结对、村企结对、学校结对、医院结对协作，选派东阳赴南江挂职专技人才</a:t>
                      </a:r>
                      <a:r>
                        <a:rPr lang="en-US" altLang="zh-CN" sz="900" u="none" strike="noStrike">
                          <a:effectLst/>
                        </a:rPr>
                        <a:t>15</a:t>
                      </a:r>
                      <a:r>
                        <a:rPr lang="zh-CN" altLang="en-US" sz="900" u="none" strike="noStrike">
                          <a:effectLst/>
                        </a:rPr>
                        <a:t>人次。</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4</a:t>
                      </a:r>
                      <a:endParaRPr lang="en-US" altLang="zh-CN"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加快推进浙川东西部协作（东阳－南江）健康食品产业园区建设，年度完成投资</a:t>
                      </a:r>
                      <a:r>
                        <a:rPr lang="en-US" altLang="zh-CN" sz="900" u="none" strike="noStrike" dirty="0">
                          <a:effectLst/>
                        </a:rPr>
                        <a:t>2.5</a:t>
                      </a:r>
                      <a:r>
                        <a:rPr lang="zh-CN" altLang="en-US" sz="900" u="none" strike="noStrike" dirty="0">
                          <a:effectLst/>
                        </a:rPr>
                        <a:t>亿元。</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5</a:t>
                      </a:r>
                      <a:endParaRPr lang="en-US" altLang="zh-CN"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组织南江劳务人员赴东阳务工</a:t>
                      </a:r>
                      <a:r>
                        <a:rPr lang="en-US" altLang="zh-CN" sz="900" u="none" strike="noStrike" dirty="0">
                          <a:effectLst/>
                        </a:rPr>
                        <a:t>300</a:t>
                      </a:r>
                      <a:r>
                        <a:rPr lang="zh-CN" altLang="en-US" sz="900" u="none" strike="noStrike" dirty="0">
                          <a:effectLst/>
                        </a:rPr>
                        <a:t>人次，帮助销售农产品</a:t>
                      </a:r>
                      <a:r>
                        <a:rPr lang="en-US" altLang="zh-CN" sz="900" u="none" strike="noStrike" dirty="0">
                          <a:effectLst/>
                        </a:rPr>
                        <a:t>4500</a:t>
                      </a:r>
                      <a:r>
                        <a:rPr lang="zh-CN" altLang="en-US" sz="900" u="none" strike="noStrike" dirty="0">
                          <a:effectLst/>
                        </a:rPr>
                        <a:t>万元。</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6</a:t>
                      </a:r>
                      <a:endParaRPr lang="en-US" altLang="zh-CN"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协作开展招商，力争招引落地企业数</a:t>
                      </a:r>
                      <a:r>
                        <a:rPr lang="en-US" altLang="zh-CN" sz="900" u="none" strike="noStrike" dirty="0">
                          <a:effectLst/>
                        </a:rPr>
                        <a:t>4</a:t>
                      </a:r>
                      <a:r>
                        <a:rPr lang="zh-CN" altLang="en-US" sz="900" u="none" strike="noStrike" dirty="0">
                          <a:effectLst/>
                        </a:rPr>
                        <a:t>家，投资</a:t>
                      </a:r>
                      <a:r>
                        <a:rPr lang="en-US" altLang="zh-CN" sz="900" u="none" strike="noStrike" dirty="0">
                          <a:effectLst/>
                        </a:rPr>
                        <a:t>2</a:t>
                      </a:r>
                      <a:r>
                        <a:rPr lang="zh-CN" altLang="en-US" sz="900" u="none" strike="noStrike" dirty="0">
                          <a:effectLst/>
                        </a:rPr>
                        <a:t>亿元。</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7</a:t>
                      </a:r>
                      <a:endParaRPr lang="en-US" altLang="zh-CN"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引导社会力量参与捐赠款物</a:t>
                      </a:r>
                      <a:r>
                        <a:rPr lang="en-US" altLang="zh-CN" sz="900" u="none" strike="noStrike" dirty="0">
                          <a:effectLst/>
                        </a:rPr>
                        <a:t>500</a:t>
                      </a:r>
                      <a:r>
                        <a:rPr lang="zh-CN" altLang="en-US" sz="900" u="none" strike="noStrike" dirty="0">
                          <a:effectLst/>
                        </a:rPr>
                        <a:t>万元以上。</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8</a:t>
                      </a:r>
                      <a:endParaRPr lang="en-US" altLang="zh-CN"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开展四川光雾山国际红叶节、横店影视文化产业博览会等两地重大节庆活动互动交流</a:t>
                      </a:r>
                      <a:r>
                        <a:rPr lang="en-US" altLang="zh-CN" sz="900" u="none" strike="noStrike" dirty="0">
                          <a:effectLst/>
                        </a:rPr>
                        <a:t>4</a:t>
                      </a:r>
                      <a:r>
                        <a:rPr lang="zh-CN" altLang="en-US" sz="900" u="none" strike="noStrike" dirty="0">
                          <a:effectLst/>
                        </a:rPr>
                        <a:t>次以上。</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gridSpan="2">
                  <a:txBody>
                    <a:bodyPr/>
                    <a:lstStyle/>
                    <a:p>
                      <a:pPr algn="l" fontAlgn="ctr"/>
                      <a:r>
                        <a:rPr lang="zh-CN" altLang="en-US" sz="900" u="none" strike="noStrike" dirty="0">
                          <a:effectLst/>
                        </a:rPr>
                        <a:t>帮扶方</a:t>
                      </a:r>
                      <a:r>
                        <a:rPr lang="en-US" altLang="zh-CN" sz="900" u="none" strike="noStrike" dirty="0">
                          <a:effectLst/>
                        </a:rPr>
                        <a:t>3</a:t>
                      </a:r>
                      <a:r>
                        <a:rPr lang="zh-CN" altLang="en-US" sz="900" u="none" strike="noStrike" dirty="0">
                          <a:effectLst/>
                        </a:rPr>
                        <a:t>：宜宾市</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c hMerge="1">
                  <a:txBody>
                    <a:bodyPr/>
                    <a:lstStyle/>
                    <a:p>
                      <a:endParaRPr lang="zh-CN"/>
                    </a:p>
                  </a:txBody>
                  <a:tcPr/>
                </a:tc>
              </a:tr>
              <a:tr h="154533">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投入</a:t>
                      </a:r>
                      <a:r>
                        <a:rPr lang="en-US" altLang="zh-CN" sz="900" u="none" strike="noStrike" dirty="0">
                          <a:effectLst/>
                        </a:rPr>
                        <a:t>2000</a:t>
                      </a:r>
                      <a:r>
                        <a:rPr lang="zh-CN" altLang="en-US" sz="900" u="none" strike="noStrike" dirty="0">
                          <a:effectLst/>
                        </a:rPr>
                        <a:t>万元建设宜宾</a:t>
                      </a:r>
                      <a:r>
                        <a:rPr lang="en-US" altLang="zh-CN" sz="900" u="none" strike="noStrike" dirty="0">
                          <a:effectLst/>
                        </a:rPr>
                        <a:t>-</a:t>
                      </a:r>
                      <a:r>
                        <a:rPr lang="zh-CN" altLang="en-US" sz="900" u="none" strike="noStrike" dirty="0">
                          <a:effectLst/>
                        </a:rPr>
                        <a:t>南江食品工业园。</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助力南江县酒产业发展，引进宜宾川酒茶集团酒产业项目落地南江。</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助力南江县大叶茶产业发展，引进宜宾川茶集团大叶茶精深加工项目落地南江。</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开展</a:t>
                      </a:r>
                      <a:r>
                        <a:rPr lang="en-US" altLang="zh-CN" sz="900" u="none" strike="noStrike" dirty="0">
                          <a:effectLst/>
                        </a:rPr>
                        <a:t>5</a:t>
                      </a:r>
                      <a:r>
                        <a:rPr lang="zh-CN" altLang="en-US" sz="900" u="none" strike="noStrike" dirty="0">
                          <a:effectLst/>
                        </a:rPr>
                        <a:t>个乡镇、</a:t>
                      </a:r>
                      <a:r>
                        <a:rPr lang="en-US" altLang="zh-CN" sz="900" u="none" strike="noStrike" dirty="0">
                          <a:effectLst/>
                        </a:rPr>
                        <a:t>5</a:t>
                      </a:r>
                      <a:r>
                        <a:rPr lang="zh-CN" altLang="en-US" sz="900" u="none" strike="noStrike" dirty="0">
                          <a:effectLst/>
                        </a:rPr>
                        <a:t>个联系村党组织结对共建，深化拓展基层治理。全力支持</a:t>
                      </a:r>
                      <a:r>
                        <a:rPr lang="en-US" altLang="zh-CN" sz="900" u="none" strike="noStrike" dirty="0">
                          <a:effectLst/>
                        </a:rPr>
                        <a:t>2</a:t>
                      </a:r>
                      <a:r>
                        <a:rPr lang="zh-CN" altLang="en-US" sz="900" u="none" strike="noStrike" dirty="0">
                          <a:effectLst/>
                        </a:rPr>
                        <a:t>个村集体经济发展。</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开展宜宾市</a:t>
                      </a:r>
                      <a:r>
                        <a:rPr lang="en-US" altLang="zh-CN" sz="900" u="none" strike="noStrike" dirty="0">
                          <a:effectLst/>
                        </a:rPr>
                        <a:t>-</a:t>
                      </a:r>
                      <a:r>
                        <a:rPr lang="zh-CN" altLang="en-US" sz="900" u="none" strike="noStrike" dirty="0">
                          <a:effectLst/>
                        </a:rPr>
                        <a:t>南江县党政干部互派人才交流</a:t>
                      </a:r>
                      <a:r>
                        <a:rPr lang="en-US" altLang="zh-CN" sz="900" u="none" strike="noStrike" dirty="0">
                          <a:effectLst/>
                        </a:rPr>
                        <a:t>35</a:t>
                      </a:r>
                      <a:r>
                        <a:rPr lang="zh-CN" altLang="en-US" sz="900" u="none" strike="noStrike" dirty="0">
                          <a:effectLst/>
                        </a:rPr>
                        <a:t>人次，乡村振兴骨干人培训</a:t>
                      </a:r>
                      <a:r>
                        <a:rPr lang="en-US" altLang="zh-CN" sz="900" u="none" strike="noStrike" dirty="0">
                          <a:effectLst/>
                        </a:rPr>
                        <a:t>50</a:t>
                      </a:r>
                      <a:r>
                        <a:rPr lang="zh-CN" altLang="en-US" sz="900" u="none" strike="noStrike" dirty="0">
                          <a:effectLst/>
                        </a:rPr>
                        <a:t>人次。</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建成宜宾</a:t>
                      </a:r>
                      <a:r>
                        <a:rPr lang="en-US" altLang="zh-CN" sz="900" u="none" strike="noStrike" dirty="0">
                          <a:effectLst/>
                        </a:rPr>
                        <a:t>-</a:t>
                      </a:r>
                      <a:r>
                        <a:rPr lang="zh-CN" altLang="en-US" sz="900" u="none" strike="noStrike" dirty="0">
                          <a:effectLst/>
                        </a:rPr>
                        <a:t>南江就业驿站，开展南江县就业人员劳动力就业转移</a:t>
                      </a:r>
                      <a:r>
                        <a:rPr lang="en-US" altLang="zh-CN" sz="900" u="none" strike="noStrike" dirty="0">
                          <a:effectLst/>
                        </a:rPr>
                        <a:t>200</a:t>
                      </a:r>
                      <a:r>
                        <a:rPr lang="zh-CN" altLang="en-US" sz="900" u="none" strike="noStrike" dirty="0">
                          <a:effectLst/>
                        </a:rPr>
                        <a:t>人次。</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在四川酒茶集团成都、宜宾城市会客厅和百伦广场内设展销专柜（直营专区）</a:t>
                      </a:r>
                      <a:r>
                        <a:rPr lang="en-US" altLang="zh-CN" sz="900" u="none" strike="noStrike" dirty="0">
                          <a:effectLst/>
                        </a:rPr>
                        <a:t>3</a:t>
                      </a:r>
                      <a:r>
                        <a:rPr lang="zh-CN" altLang="en-US" sz="900" u="none" strike="noStrike" dirty="0">
                          <a:effectLst/>
                        </a:rPr>
                        <a:t>个以上。</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54533">
                <a:tc>
                  <a:txBody>
                    <a:bodyPr/>
                    <a:lstStyle/>
                    <a:p>
                      <a:pPr algn="ctr" fontAlgn="ctr"/>
                      <a:r>
                        <a:rPr lang="en-US" altLang="zh-CN" sz="900" u="none" strike="noStrike">
                          <a:effectLst/>
                        </a:rPr>
                        <a:t>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给予南江县文庙小学校爱目行动项目</a:t>
                      </a:r>
                      <a:r>
                        <a:rPr lang="en-US" altLang="zh-CN" sz="900" u="none" strike="noStrike" dirty="0">
                          <a:effectLst/>
                        </a:rPr>
                        <a:t>140</a:t>
                      </a:r>
                      <a:r>
                        <a:rPr lang="zh-CN" altLang="en-US" sz="900" u="none" strike="noStrike" dirty="0">
                          <a:effectLst/>
                        </a:rPr>
                        <a:t>万元。</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23528" y="338725"/>
          <a:ext cx="8496944" cy="4536577"/>
        </p:xfrm>
        <a:graphic>
          <a:graphicData uri="http://schemas.openxmlformats.org/drawingml/2006/table">
            <a:tbl>
              <a:tblPr>
                <a:tableStyleId>{69CF1AB2-1976-4502-BF36-3FF5EA218861}</a:tableStyleId>
              </a:tblPr>
              <a:tblGrid>
                <a:gridCol w="817890"/>
                <a:gridCol w="7679054"/>
              </a:tblGrid>
              <a:tr h="238573">
                <a:tc gridSpan="2">
                  <a:txBody>
                    <a:bodyPr/>
                    <a:lstStyle/>
                    <a:p>
                      <a:pPr algn="ctr" fontAlgn="ctr"/>
                      <a:r>
                        <a:rPr lang="en-US" altLang="zh-CN" sz="1100" u="none" strike="noStrike" dirty="0">
                          <a:effectLst/>
                        </a:rPr>
                        <a:t>39</a:t>
                      </a:r>
                      <a:r>
                        <a:rPr lang="zh-CN" altLang="en-US" sz="1100" u="none" strike="noStrike" dirty="0">
                          <a:effectLst/>
                        </a:rPr>
                        <a:t>个欠发达县域</a:t>
                      </a:r>
                      <a:r>
                        <a:rPr lang="en-US" altLang="zh-CN" sz="1100" u="none" strike="noStrike" dirty="0">
                          <a:effectLst/>
                        </a:rPr>
                        <a:t>2024</a:t>
                      </a:r>
                      <a:r>
                        <a:rPr lang="zh-CN" altLang="en-US" sz="1100" u="none" strike="noStrike" dirty="0">
                          <a:effectLst/>
                        </a:rPr>
                        <a:t>年帮扶方年度重点工作任务清单</a:t>
                      </a:r>
                      <a:endParaRPr lang="zh-CN" altLang="en-US" sz="1100" b="1"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c hMerge="1">
                  <a:txBody>
                    <a:bodyPr/>
                    <a:lstStyle/>
                    <a:p>
                      <a:endParaRPr lang="zh-CN"/>
                    </a:p>
                  </a:txBody>
                  <a:tcPr/>
                </a:tc>
              </a:tr>
              <a:tr h="195526">
                <a:tc gridSpan="2">
                  <a:txBody>
                    <a:bodyPr/>
                    <a:lstStyle/>
                    <a:p>
                      <a:pPr algn="l" fontAlgn="ctr"/>
                      <a:r>
                        <a:rPr lang="zh-CN" altLang="en-US" sz="900" u="none" strike="noStrike" dirty="0">
                          <a:effectLst/>
                        </a:rPr>
                        <a:t>托底性帮扶 </a:t>
                      </a:r>
                      <a:r>
                        <a:rPr lang="en-US" altLang="zh-CN" sz="900" u="none" strike="noStrike" dirty="0">
                          <a:effectLst/>
                        </a:rPr>
                        <a:t>〔</a:t>
                      </a:r>
                      <a:r>
                        <a:rPr lang="zh-CN" altLang="en-US" sz="900" u="none" strike="noStrike" dirty="0">
                          <a:effectLst/>
                        </a:rPr>
                        <a:t>２０２４</a:t>
                      </a:r>
                      <a:r>
                        <a:rPr lang="en-US" altLang="zh-CN" sz="900" u="none" strike="noStrike" dirty="0">
                          <a:effectLst/>
                        </a:rPr>
                        <a:t>〕</a:t>
                      </a:r>
                      <a:r>
                        <a:rPr lang="zh-CN" altLang="en-US" sz="900" u="none" strike="noStrike" dirty="0">
                          <a:effectLst/>
                        </a:rPr>
                        <a:t>５号</a:t>
                      </a:r>
                      <a:endParaRPr lang="zh-CN" altLang="en-US" sz="900" b="0" i="0" u="none" strike="noStrike" dirty="0">
                        <a:solidFill>
                          <a:srgbClr val="000000"/>
                        </a:solidFill>
                        <a:effectLst/>
                        <a:latin typeface="楷体_GB2312" panose="02010609030101010101" charset="-122"/>
                        <a:ea typeface="宋体" panose="02010600030101010101" pitchFamily="2" charset="-122"/>
                      </a:endParaRPr>
                    </a:p>
                  </a:txBody>
                  <a:tcPr marL="1282" marR="1282" marT="1282" marB="0" anchor="ctr"/>
                </a:tc>
                <a:tc hMerge="1">
                  <a:txBody>
                    <a:bodyPr/>
                    <a:lstStyle/>
                    <a:p>
                      <a:endParaRPr lang="zh-CN"/>
                    </a:p>
                  </a:txBody>
                  <a:tcPr/>
                </a:tc>
              </a:tr>
              <a:tr h="195526">
                <a:tc>
                  <a:txBody>
                    <a:bodyPr/>
                    <a:lstStyle/>
                    <a:p>
                      <a:pPr algn="ctr" fontAlgn="ctr"/>
                      <a:r>
                        <a:rPr lang="zh-CN" altLang="en-US" sz="900" u="none" strike="noStrike" dirty="0">
                          <a:effectLst/>
                        </a:rPr>
                        <a:t>序号</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ctr" fontAlgn="ctr"/>
                      <a:r>
                        <a:rPr lang="zh-CN" altLang="en-US" sz="900" u="none" strike="noStrike" dirty="0">
                          <a:effectLst/>
                        </a:rPr>
                        <a:t>年度重点工作任务</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gridSpan="2">
                  <a:txBody>
                    <a:bodyPr/>
                    <a:lstStyle/>
                    <a:p>
                      <a:pPr algn="l" fontAlgn="ctr"/>
                      <a:r>
                        <a:rPr lang="zh-CN" altLang="en-US" sz="900" u="none" strike="noStrike">
                          <a:effectLst/>
                        </a:rPr>
                        <a:t>南江县</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hMerge="1">
                  <a:txBody>
                    <a:bodyPr/>
                    <a:lstStyle/>
                    <a:p>
                      <a:endParaRPr lang="zh-CN"/>
                    </a:p>
                  </a:txBody>
                  <a:tcPr/>
                </a:tc>
              </a:tr>
              <a:tr h="195526">
                <a:tc gridSpan="2">
                  <a:txBody>
                    <a:bodyPr/>
                    <a:lstStyle/>
                    <a:p>
                      <a:pPr algn="l" fontAlgn="ctr"/>
                      <a:r>
                        <a:rPr lang="zh-CN" altLang="en-US" sz="900" u="none" strike="noStrike" dirty="0">
                          <a:effectLst/>
                        </a:rPr>
                        <a:t>帮扶方</a:t>
                      </a:r>
                      <a:r>
                        <a:rPr lang="en-US" altLang="zh-CN" sz="900" u="none" strike="noStrike" dirty="0">
                          <a:effectLst/>
                        </a:rPr>
                        <a:t>4</a:t>
                      </a:r>
                      <a:r>
                        <a:rPr lang="zh-CN" altLang="en-US" sz="900" u="none" strike="noStrike" dirty="0">
                          <a:effectLst/>
                        </a:rPr>
                        <a:t>：四川富润企业重组投资有限公司</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c hMerge="1">
                  <a:txBody>
                    <a:bodyPr/>
                    <a:lstStyle/>
                    <a:p>
                      <a:endParaRPr lang="zh-CN"/>
                    </a:p>
                  </a:txBody>
                  <a:tcPr/>
                </a:tc>
              </a:tr>
              <a:tr h="195526">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与南江县属企业共同组建总规模</a:t>
                      </a:r>
                      <a:r>
                        <a:rPr lang="en-US" altLang="zh-CN" sz="900" u="none" strike="noStrike" dirty="0">
                          <a:effectLst/>
                        </a:rPr>
                        <a:t>2</a:t>
                      </a:r>
                      <a:r>
                        <a:rPr lang="zh-CN" altLang="en-US" sz="900" u="none" strike="noStrike" dirty="0">
                          <a:effectLst/>
                        </a:rPr>
                        <a:t>亿元的产业发展基金，其中首期规模为</a:t>
                      </a:r>
                      <a:r>
                        <a:rPr lang="en-US" altLang="zh-CN" sz="900" u="none" strike="noStrike" dirty="0">
                          <a:effectLst/>
                        </a:rPr>
                        <a:t>5000</a:t>
                      </a:r>
                      <a:r>
                        <a:rPr lang="zh-CN" altLang="en-US" sz="900" u="none" strike="noStrike" dirty="0">
                          <a:effectLst/>
                        </a:rPr>
                        <a:t>万元，根据项目决策情况实施投资。</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与南江县县属企业合作，开展南江黄羊繁育、养殖、屠宰、深加工及销售等相关业务。</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与南江县属企业合作，打造数字化农业供销平台，在当地注册农产品销售公司，助力南江现代特色农产品推广。</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与南江县属企业合作，开展南江县集州街道办事处土地综合整治及利用项目，以省自然资源厅批复为准。</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积极采购南江县翡翠米、菜籽油、南江黄羊等农特产品，年助销</a:t>
                      </a:r>
                      <a:r>
                        <a:rPr lang="en-US" altLang="zh-CN" sz="900" u="none" strike="noStrike" dirty="0">
                          <a:effectLst/>
                        </a:rPr>
                        <a:t>20</a:t>
                      </a:r>
                      <a:r>
                        <a:rPr lang="zh-CN" altLang="en-US" sz="900" u="none" strike="noStrike" dirty="0">
                          <a:effectLst/>
                        </a:rPr>
                        <a:t>万元以上。</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组织做好招商引资和文旅推介。</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对当地困难户进行慰问，对医院或学校开展捐赠。</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gridSpan="2">
                  <a:txBody>
                    <a:bodyPr/>
                    <a:lstStyle/>
                    <a:p>
                      <a:pPr algn="l" fontAlgn="ctr"/>
                      <a:r>
                        <a:rPr lang="zh-CN" altLang="en-US" sz="900" u="none" strike="noStrike" dirty="0">
                          <a:effectLst/>
                        </a:rPr>
                        <a:t>帮扶方</a:t>
                      </a:r>
                      <a:r>
                        <a:rPr lang="en-US" altLang="zh-CN" sz="900" u="none" strike="noStrike" dirty="0">
                          <a:effectLst/>
                        </a:rPr>
                        <a:t>5</a:t>
                      </a:r>
                      <a:r>
                        <a:rPr lang="zh-CN" altLang="en-US" sz="900" u="none" strike="noStrike" dirty="0">
                          <a:effectLst/>
                        </a:rPr>
                        <a:t>：中建材西南管理有限公司</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c hMerge="1">
                  <a:txBody>
                    <a:bodyPr/>
                    <a:lstStyle/>
                    <a:p>
                      <a:endParaRPr lang="zh-CN"/>
                    </a:p>
                  </a:txBody>
                  <a:tcPr/>
                </a:tc>
              </a:tr>
              <a:tr h="389241">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a:effectLst/>
                        </a:rPr>
                        <a:t>与巴中海螺水泥公司合力推动南江海螺</a:t>
                      </a:r>
                      <a:r>
                        <a:rPr lang="en-US" altLang="zh-CN" sz="900" u="none" strike="noStrike">
                          <a:effectLst/>
                        </a:rPr>
                        <a:t>5000t/d</a:t>
                      </a:r>
                      <a:r>
                        <a:rPr lang="zh-CN" altLang="en-US" sz="900" u="none" strike="noStrike">
                          <a:effectLst/>
                        </a:rPr>
                        <a:t>熟料生产线水泥项目，股权投资</a:t>
                      </a:r>
                      <a:r>
                        <a:rPr lang="en-US" altLang="zh-CN" sz="900" u="none" strike="noStrike">
                          <a:effectLst/>
                        </a:rPr>
                        <a:t>1.47</a:t>
                      </a:r>
                      <a:r>
                        <a:rPr lang="zh-CN" altLang="en-US" sz="900" u="none" strike="noStrike">
                          <a:effectLst/>
                        </a:rPr>
                        <a:t>亿元，水泥熟料产能置换</a:t>
                      </a:r>
                      <a:r>
                        <a:rPr lang="en-US" altLang="zh-CN" sz="900" u="none" strike="noStrike">
                          <a:effectLst/>
                        </a:rPr>
                        <a:t>3750</a:t>
                      </a:r>
                      <a:r>
                        <a:rPr lang="zh-CN" altLang="en-US" sz="900" u="none" strike="noStrike">
                          <a:effectLst/>
                        </a:rPr>
                        <a:t>吨（作价近</a:t>
                      </a:r>
                      <a:r>
                        <a:rPr lang="en-US" altLang="zh-CN" sz="900" u="none" strike="noStrike">
                          <a:effectLst/>
                        </a:rPr>
                        <a:t>1.5</a:t>
                      </a:r>
                      <a:r>
                        <a:rPr lang="zh-CN" altLang="en-US" sz="900" u="none" strike="noStrike">
                          <a:effectLst/>
                        </a:rPr>
                        <a:t>亿元）。（与海螺合资项目，不可抗拒因素影响项目推动除外）</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a:effectLst/>
                        </a:rPr>
                        <a:t>与南江县交通、水利、园区、文旅已经启动项目合作，全年供应水泥</a:t>
                      </a:r>
                      <a:r>
                        <a:rPr lang="en-US" altLang="zh-CN" sz="900" u="none" strike="noStrike">
                          <a:effectLst/>
                        </a:rPr>
                        <a:t>2</a:t>
                      </a:r>
                      <a:r>
                        <a:rPr lang="zh-CN" altLang="en-US" sz="900" u="none" strike="noStrike">
                          <a:effectLst/>
                        </a:rPr>
                        <a:t>万吨，产值</a:t>
                      </a:r>
                      <a:r>
                        <a:rPr lang="en-US" altLang="zh-CN" sz="900" u="none" strike="noStrike">
                          <a:effectLst/>
                        </a:rPr>
                        <a:t>800</a:t>
                      </a:r>
                      <a:r>
                        <a:rPr lang="zh-CN" altLang="en-US" sz="900" u="none" strike="noStrike">
                          <a:effectLst/>
                        </a:rPr>
                        <a:t>万元，让利</a:t>
                      </a:r>
                      <a:r>
                        <a:rPr lang="en-US" altLang="zh-CN" sz="900" u="none" strike="noStrike">
                          <a:effectLst/>
                        </a:rPr>
                        <a:t>40</a:t>
                      </a:r>
                      <a:r>
                        <a:rPr lang="zh-CN" altLang="en-US" sz="900" u="none" strike="noStrike">
                          <a:effectLst/>
                        </a:rPr>
                        <a:t>万元。（南江县政府签署托底性帮扶协议前提下）</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389241">
                <a:tc>
                  <a:txBody>
                    <a:bodyPr/>
                    <a:lstStyle/>
                    <a:p>
                      <a:pPr algn="ctr" fontAlgn="ctr"/>
                      <a:r>
                        <a:rPr lang="en-US" altLang="zh-CN" sz="900" u="none" strike="noStrike">
                          <a:effectLst/>
                        </a:rPr>
                        <a:t>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a:effectLst/>
                        </a:rPr>
                        <a:t>开展南江县煤炭、矿石废料和水泥混合材的消纳工作。全年购买煤炭</a:t>
                      </a:r>
                      <a:r>
                        <a:rPr lang="en-US" altLang="zh-CN" sz="900" u="none" strike="noStrike">
                          <a:effectLst/>
                        </a:rPr>
                        <a:t>3</a:t>
                      </a:r>
                      <a:r>
                        <a:rPr lang="zh-CN" altLang="en-US" sz="900" u="none" strike="noStrike">
                          <a:effectLst/>
                        </a:rPr>
                        <a:t>万吨、辅材和矿石废料</a:t>
                      </a:r>
                      <a:r>
                        <a:rPr lang="en-US" altLang="zh-CN" sz="900" u="none" strike="noStrike">
                          <a:effectLst/>
                        </a:rPr>
                        <a:t>5000</a:t>
                      </a:r>
                      <a:r>
                        <a:rPr lang="zh-CN" altLang="en-US" sz="900" u="none" strike="noStrike">
                          <a:effectLst/>
                        </a:rPr>
                        <a:t>吨，实现产值</a:t>
                      </a:r>
                      <a:r>
                        <a:rPr lang="en-US" altLang="zh-CN" sz="900" u="none" strike="noStrike">
                          <a:effectLst/>
                        </a:rPr>
                        <a:t>4000</a:t>
                      </a:r>
                      <a:r>
                        <a:rPr lang="zh-CN" altLang="en-US" sz="900" u="none" strike="noStrike">
                          <a:effectLst/>
                        </a:rPr>
                        <a:t>万元。（南江县政府签署托底性帮扶协议前提下）</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a:effectLst/>
                        </a:rPr>
                        <a:t>持续做好公山镇石矿村振兴帮扶工作，捐赠石矿村水泥</a:t>
                      </a:r>
                      <a:r>
                        <a:rPr lang="en-US" altLang="zh-CN" sz="900" u="none" strike="noStrike">
                          <a:effectLst/>
                        </a:rPr>
                        <a:t>1000</a:t>
                      </a:r>
                      <a:r>
                        <a:rPr lang="zh-CN" altLang="en-US" sz="900" u="none" strike="noStrike">
                          <a:effectLst/>
                        </a:rPr>
                        <a:t>吨，支持石矿村产业道路、联通路网等基础设施建设。</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深化驻村帮扶，助力石矿村党建阵地优化、党建活动策划、党建品牌创建、党建宣传。</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南江县对口部门选派管理干部和专业技术人员到西南水泥挂职和顶岗培训，全年</a:t>
                      </a:r>
                      <a:r>
                        <a:rPr lang="en-US" altLang="zh-CN" sz="900" u="none" strike="noStrike" dirty="0">
                          <a:effectLst/>
                        </a:rPr>
                        <a:t>50</a:t>
                      </a:r>
                      <a:r>
                        <a:rPr lang="zh-CN" altLang="en-US" sz="900" u="none" strike="noStrike" dirty="0">
                          <a:effectLst/>
                        </a:rPr>
                        <a:t>人次。（南江县对口部门提供需求前提下）</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26">
                <a:tc>
                  <a:txBody>
                    <a:bodyPr/>
                    <a:lstStyle/>
                    <a:p>
                      <a:pPr algn="ctr" fontAlgn="ctr"/>
                      <a:r>
                        <a:rPr lang="en-US" altLang="zh-CN" sz="900" u="none" strike="noStrike">
                          <a:effectLst/>
                        </a:rPr>
                        <a:t>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与公山镇石矿村开展支部结对，一对一定点帮困、帮老弱病残、帮入学、帮特色农产品消费等。</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r h="195580">
                <a:tc>
                  <a:txBody>
                    <a:bodyPr/>
                    <a:lstStyle/>
                    <a:p>
                      <a:pPr algn="ctr" fontAlgn="ctr"/>
                      <a:r>
                        <a:rPr lang="en-US" altLang="zh-CN" sz="900" u="none" strike="noStrike" dirty="0">
                          <a:effectLst/>
                        </a:rPr>
                        <a:t>8</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c>
                  <a:txBody>
                    <a:bodyPr/>
                    <a:lstStyle/>
                    <a:p>
                      <a:pPr algn="l" fontAlgn="ctr"/>
                      <a:r>
                        <a:rPr lang="zh-CN" altLang="en-US" sz="900" u="none" strike="noStrike" dirty="0">
                          <a:effectLst/>
                        </a:rPr>
                        <a:t>做好对南江县石墨考察投资合作和碳汇资源调研检测检验等备用项目前期工作。</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1282" marR="1282" marT="1282"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1520" y="51470"/>
          <a:ext cx="8640960" cy="4968547"/>
        </p:xfrm>
        <a:graphic>
          <a:graphicData uri="http://schemas.openxmlformats.org/drawingml/2006/table">
            <a:tbl>
              <a:tblPr>
                <a:tableStyleId>{7DF18680-E054-41AD-8BC1-D1AEF772440D}</a:tableStyleId>
              </a:tblPr>
              <a:tblGrid>
                <a:gridCol w="443527"/>
                <a:gridCol w="780609"/>
                <a:gridCol w="864096"/>
                <a:gridCol w="6552728"/>
              </a:tblGrid>
              <a:tr h="157493">
                <a:tc gridSpan="4">
                  <a:txBody>
                    <a:bodyPr/>
                    <a:lstStyle/>
                    <a:p>
                      <a:pPr algn="ctr" fontAlgn="ctr"/>
                      <a:r>
                        <a:rPr lang="zh-CN" altLang="en-US" sz="1000" u="none" strike="noStrike" dirty="0">
                          <a:effectLst/>
                        </a:rPr>
                        <a:t>托底性帮扶</a:t>
                      </a:r>
                      <a:r>
                        <a:rPr lang="en-US" altLang="zh-CN" sz="1000" u="none" strike="noStrike" dirty="0">
                          <a:effectLst/>
                        </a:rPr>
                        <a:t>《</a:t>
                      </a:r>
                      <a:r>
                        <a:rPr lang="zh-CN" altLang="en-US" sz="1000" u="none" strike="noStrike" dirty="0">
                          <a:effectLst/>
                        </a:rPr>
                        <a:t>十条措施</a:t>
                      </a:r>
                      <a:r>
                        <a:rPr lang="en-US" altLang="zh-CN" sz="1000" u="none" strike="noStrike" dirty="0">
                          <a:effectLst/>
                        </a:rPr>
                        <a:t>》</a:t>
                      </a:r>
                      <a:r>
                        <a:rPr lang="zh-CN" altLang="en-US" sz="1000" u="none" strike="noStrike" dirty="0">
                          <a:effectLst/>
                        </a:rPr>
                        <a:t>重点任务清单</a:t>
                      </a:r>
                      <a:endParaRPr lang="zh-CN" altLang="en-US" sz="1000" b="0" i="0" u="none" strike="noStrike" dirty="0">
                        <a:effectLst/>
                        <a:latin typeface="+mj-ea"/>
                        <a:ea typeface="+mj-ea"/>
                      </a:endParaRPr>
                    </a:p>
                  </a:txBody>
                  <a:tcPr marL="931" marR="931" marT="931" marB="0" anchor="ctr"/>
                </a:tc>
                <a:tc hMerge="1">
                  <a:txBody>
                    <a:bodyPr/>
                    <a:lstStyle/>
                    <a:p>
                      <a:endParaRPr lang="zh-CN"/>
                    </a:p>
                  </a:txBody>
                  <a:tcPr/>
                </a:tc>
                <a:tc hMerge="1">
                  <a:txBody>
                    <a:bodyPr/>
                    <a:lstStyle/>
                    <a:p>
                      <a:endParaRPr lang="zh-CN"/>
                    </a:p>
                  </a:txBody>
                  <a:tcPr/>
                </a:tc>
                <a:tc hMerge="1">
                  <a:txBody>
                    <a:bodyPr/>
                    <a:lstStyle/>
                    <a:p>
                      <a:endParaRPr lang="zh-CN"/>
                    </a:p>
                  </a:txBody>
                  <a:tcPr/>
                </a:tc>
              </a:tr>
              <a:tr h="141839">
                <a:tc gridSpan="4">
                  <a:txBody>
                    <a:bodyPr/>
                    <a:lstStyle/>
                    <a:p>
                      <a:pPr algn="l" fontAlgn="ctr"/>
                      <a:r>
                        <a:rPr lang="zh-CN" altLang="en-US" sz="900" u="none" strike="noStrike">
                          <a:effectLst/>
                        </a:rPr>
                        <a:t>托底性帮扶</a:t>
                      </a:r>
                      <a:r>
                        <a:rPr lang="en-US" altLang="zh-CN" sz="900" u="none" strike="noStrike">
                          <a:effectLst/>
                        </a:rPr>
                        <a:t>〔2024〕6</a:t>
                      </a:r>
                      <a:r>
                        <a:rPr lang="zh-CN" altLang="en-US" sz="900" u="none" strike="noStrike">
                          <a:effectLst/>
                        </a:rPr>
                        <a:t>号</a:t>
                      </a:r>
                      <a:endParaRPr lang="zh-CN" altLang="en-US" sz="900" b="0" i="0" u="none" strike="noStrike">
                        <a:effectLst/>
                        <a:latin typeface="楷体_GB2312" panose="02010609030101010101" charset="-122"/>
                        <a:ea typeface="宋体" panose="02010600030101010101" pitchFamily="2" charset="-122"/>
                      </a:endParaRPr>
                    </a:p>
                  </a:txBody>
                  <a:tcPr marL="931" marR="931" marT="931" marB="0" anchor="ctr"/>
                </a:tc>
                <a:tc hMerge="1">
                  <a:txBody>
                    <a:bodyPr/>
                    <a:lstStyle/>
                    <a:p>
                      <a:endParaRPr lang="zh-CN"/>
                    </a:p>
                  </a:txBody>
                  <a:tcPr/>
                </a:tc>
                <a:tc hMerge="1">
                  <a:txBody>
                    <a:bodyPr/>
                    <a:lstStyle/>
                    <a:p>
                      <a:endParaRPr lang="zh-CN"/>
                    </a:p>
                  </a:txBody>
                  <a:tcPr/>
                </a:tc>
                <a:tc hMerge="1">
                  <a:txBody>
                    <a:bodyPr/>
                    <a:lstStyle/>
                    <a:p>
                      <a:endParaRPr lang="zh-CN"/>
                    </a:p>
                  </a:txBody>
                  <a:tcPr/>
                </a:tc>
              </a:tr>
              <a:tr h="141839">
                <a:tc>
                  <a:txBody>
                    <a:bodyPr/>
                    <a:lstStyle/>
                    <a:p>
                      <a:pPr algn="ctr" fontAlgn="ctr"/>
                      <a:r>
                        <a:rPr lang="zh-CN" altLang="en-US" sz="900" u="none" strike="noStrike" dirty="0">
                          <a:effectLst/>
                        </a:rPr>
                        <a:t>序号</a:t>
                      </a:r>
                      <a:endParaRPr lang="zh-CN" altLang="en-US" sz="900" b="1" i="0" u="none" strike="noStrike" dirty="0">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牵头部门</a:t>
                      </a:r>
                      <a:endParaRPr lang="zh-CN" altLang="en-US" sz="900" b="1"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责任单位</a:t>
                      </a:r>
                      <a:endParaRPr lang="zh-CN" altLang="en-US" sz="900" b="1"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重点任务</a:t>
                      </a:r>
                      <a:endParaRPr lang="zh-CN" altLang="en-US" sz="900" b="1" i="0" u="none" strike="noStrike">
                        <a:effectLst/>
                        <a:latin typeface="宋体" panose="02010600030101010101" pitchFamily="2" charset="-122"/>
                        <a:ea typeface="宋体" panose="02010600030101010101" pitchFamily="2" charset="-122"/>
                      </a:endParaRPr>
                    </a:p>
                  </a:txBody>
                  <a:tcPr marL="931" marR="931" marT="931" marB="0" anchor="ctr"/>
                </a:tc>
              </a:tr>
              <a:tr h="141839">
                <a:tc>
                  <a:txBody>
                    <a:bodyPr/>
                    <a:lstStyle/>
                    <a:p>
                      <a:pPr algn="ctr" fontAlgn="ctr"/>
                      <a:r>
                        <a:rPr lang="en-US" altLang="zh-CN" sz="900" u="none" strike="noStrike">
                          <a:effectLst/>
                        </a:rPr>
                        <a:t>1</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进一步研究受扶地提出的人才需求</a:t>
                      </a:r>
                      <a:r>
                        <a:rPr lang="en-US" altLang="zh-CN" sz="900" u="none" strike="noStrike" dirty="0">
                          <a:effectLst/>
                        </a:rPr>
                        <a:t>,</a:t>
                      </a:r>
                      <a:r>
                        <a:rPr lang="zh-CN" altLang="en-US" sz="900" u="none" strike="noStrike" dirty="0">
                          <a:effectLst/>
                        </a:rPr>
                        <a:t>有针对性地强化人才支撑。</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82722">
                <a:tc>
                  <a:txBody>
                    <a:bodyPr/>
                    <a:lstStyle/>
                    <a:p>
                      <a:pPr algn="ctr" fontAlgn="ctr"/>
                      <a:r>
                        <a:rPr lang="en-US" altLang="zh-CN" sz="900" u="none" strike="noStrike">
                          <a:effectLst/>
                        </a:rPr>
                        <a:t>2</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印发专门文件</a:t>
                      </a:r>
                      <a:r>
                        <a:rPr lang="en-US" altLang="zh-CN" sz="900" u="none" strike="noStrike">
                          <a:effectLst/>
                        </a:rPr>
                        <a:t>,</a:t>
                      </a:r>
                      <a:r>
                        <a:rPr lang="zh-CN" altLang="en-US" sz="900" u="none" strike="noStrike">
                          <a:effectLst/>
                        </a:rPr>
                        <a:t>进一步发挥县级工作专班主体作用</a:t>
                      </a:r>
                      <a:r>
                        <a:rPr lang="en-US" altLang="zh-CN" sz="900" u="none" strike="noStrike">
                          <a:effectLst/>
                        </a:rPr>
                        <a:t>,</a:t>
                      </a:r>
                      <a:r>
                        <a:rPr lang="zh-CN" altLang="en-US" sz="900" u="none" strike="noStrike">
                          <a:effectLst/>
                        </a:rPr>
                        <a:t>强化</a:t>
                      </a:r>
                      <a:r>
                        <a:rPr lang="en-US" altLang="zh-CN" sz="900" u="none" strike="noStrike">
                          <a:effectLst/>
                        </a:rPr>
                        <a:t>39</a:t>
                      </a:r>
                      <a:r>
                        <a:rPr lang="zh-CN" altLang="en-US" sz="900" u="none" strike="noStrike">
                          <a:effectLst/>
                        </a:rPr>
                        <a:t>个县级工作专班对各类帮扶力量的统筹整合力度</a:t>
                      </a:r>
                      <a:r>
                        <a:rPr lang="en-US" altLang="zh-CN" sz="900" u="none" strike="noStrike">
                          <a:effectLst/>
                        </a:rPr>
                        <a:t>,</a:t>
                      </a:r>
                      <a:r>
                        <a:rPr lang="zh-CN" altLang="en-US" sz="900" u="none" strike="noStrike">
                          <a:effectLst/>
                        </a:rPr>
                        <a:t>努力形成责任共担、产业共抓、民生共促、发展共推的工作格局。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282722">
                <a:tc>
                  <a:txBody>
                    <a:bodyPr/>
                    <a:lstStyle/>
                    <a:p>
                      <a:pPr algn="ctr" fontAlgn="ctr"/>
                      <a:r>
                        <a:rPr lang="en-US" altLang="zh-CN" sz="900" u="none" strike="noStrike">
                          <a:effectLst/>
                        </a:rPr>
                        <a:t>3</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统筹整合省上对</a:t>
                      </a:r>
                      <a:r>
                        <a:rPr lang="en-US" altLang="zh-CN" sz="900" u="none" strike="noStrike">
                          <a:effectLst/>
                        </a:rPr>
                        <a:t>39</a:t>
                      </a:r>
                      <a:r>
                        <a:rPr lang="zh-CN" altLang="en-US" sz="900" u="none" strike="noStrike">
                          <a:effectLst/>
                        </a:rPr>
                        <a:t>个欠发达县乡村振兴考核评估</a:t>
                      </a:r>
                      <a:r>
                        <a:rPr lang="en-US" altLang="zh-CN" sz="900" u="none" strike="noStrike">
                          <a:effectLst/>
                        </a:rPr>
                        <a:t>,</a:t>
                      </a:r>
                      <a:r>
                        <a:rPr lang="zh-CN" altLang="en-US" sz="900" u="none" strike="noStrike">
                          <a:effectLst/>
                        </a:rPr>
                        <a:t>把托底性帮扶成效纳入东西部协作、省内结对帮扶和定点帮扶考核内容</a:t>
                      </a:r>
                      <a:r>
                        <a:rPr lang="en-US" altLang="zh-CN" sz="900" u="none" strike="noStrike">
                          <a:effectLst/>
                        </a:rPr>
                        <a:t>,</a:t>
                      </a:r>
                      <a:r>
                        <a:rPr lang="zh-CN" altLang="en-US" sz="900" u="none" strike="noStrike">
                          <a:effectLst/>
                        </a:rPr>
                        <a:t>推动帮扶工作成效与欠发达县域发展成效共通共用。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141839">
                <a:tc>
                  <a:txBody>
                    <a:bodyPr/>
                    <a:lstStyle/>
                    <a:p>
                      <a:pPr algn="ctr" fontAlgn="ctr"/>
                      <a:r>
                        <a:rPr lang="en-US" altLang="zh-CN" sz="900" u="none" strike="noStrike">
                          <a:effectLst/>
                        </a:rPr>
                        <a:t>4</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进一步加强结对帮扶干部人才管理服务、考核激励、待遇保障等工作</a:t>
                      </a:r>
                      <a:r>
                        <a:rPr lang="en-US" altLang="zh-CN" sz="900" u="none" strike="noStrike" dirty="0">
                          <a:effectLst/>
                        </a:rPr>
                        <a:t>,</a:t>
                      </a:r>
                      <a:r>
                        <a:rPr lang="zh-CN" altLang="en-US" sz="900" u="none" strike="noStrike" dirty="0">
                          <a:effectLst/>
                        </a:rPr>
                        <a:t>举办</a:t>
                      </a:r>
                      <a:r>
                        <a:rPr lang="en-US" altLang="zh-CN" sz="900" u="none" strike="noStrike" dirty="0">
                          <a:effectLst/>
                        </a:rPr>
                        <a:t>2</a:t>
                      </a:r>
                      <a:r>
                        <a:rPr lang="zh-CN" altLang="en-US" sz="900" u="none" strike="noStrike" dirty="0">
                          <a:effectLst/>
                        </a:rPr>
                        <a:t>期省内结对帮扶干部人才示范培训班</a:t>
                      </a:r>
                      <a:r>
                        <a:rPr lang="en-US" altLang="zh-CN" sz="900" u="none" strike="noStrike" dirty="0">
                          <a:effectLst/>
                        </a:rPr>
                        <a:t>,</a:t>
                      </a:r>
                      <a:r>
                        <a:rPr lang="zh-CN" altLang="en-US" sz="900" u="none" strike="noStrike" dirty="0">
                          <a:effectLst/>
                        </a:rPr>
                        <a:t>帮助提升履职能力。</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82722">
                <a:tc>
                  <a:txBody>
                    <a:bodyPr/>
                    <a:lstStyle/>
                    <a:p>
                      <a:pPr algn="ctr" fontAlgn="ctr"/>
                      <a:r>
                        <a:rPr lang="en-US" altLang="zh-CN" sz="900" u="none" strike="noStrike">
                          <a:effectLst/>
                        </a:rPr>
                        <a:t>5</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组织帮扶力量与受扶县开展“点对点”结对行动</a:t>
                      </a:r>
                      <a:r>
                        <a:rPr lang="en-US" altLang="zh-CN" sz="900" u="none" strike="noStrike">
                          <a:effectLst/>
                        </a:rPr>
                        <a:t>,</a:t>
                      </a:r>
                      <a:r>
                        <a:rPr lang="zh-CN" altLang="en-US" sz="900" u="none" strike="noStrike">
                          <a:effectLst/>
                        </a:rPr>
                        <a:t>根据受扶地所需及时从帮扶方补充选派急需紧缺人才驻县帮扶</a:t>
                      </a:r>
                      <a:r>
                        <a:rPr lang="en-US" altLang="zh-CN" sz="900" u="none" strike="noStrike">
                          <a:effectLst/>
                        </a:rPr>
                        <a:t>,</a:t>
                      </a:r>
                      <a:r>
                        <a:rPr lang="zh-CN" altLang="en-US" sz="900" u="none" strike="noStrike">
                          <a:effectLst/>
                        </a:rPr>
                        <a:t>每年从欠发达县域选派</a:t>
                      </a:r>
                      <a:r>
                        <a:rPr lang="en-US" altLang="zh-CN" sz="900" u="none" strike="noStrike">
                          <a:effectLst/>
                        </a:rPr>
                        <a:t>100</a:t>
                      </a:r>
                      <a:r>
                        <a:rPr lang="zh-CN" altLang="en-US" sz="900" u="none" strike="noStrike">
                          <a:effectLst/>
                        </a:rPr>
                        <a:t>名左右优秀干部人才赴帮扶方挂职锻炼和跟岗培训。</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141839">
                <a:tc>
                  <a:txBody>
                    <a:bodyPr/>
                    <a:lstStyle/>
                    <a:p>
                      <a:pPr algn="ctr" fontAlgn="ctr"/>
                      <a:r>
                        <a:rPr lang="en-US" altLang="zh-CN" sz="900" u="none" strike="noStrike">
                          <a:effectLst/>
                        </a:rPr>
                        <a:t>6</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整合帮扶力量</a:t>
                      </a:r>
                      <a:r>
                        <a:rPr lang="en-US" altLang="zh-CN" sz="900" u="none" strike="noStrike" dirty="0">
                          <a:effectLst/>
                        </a:rPr>
                        <a:t>,</a:t>
                      </a:r>
                      <a:r>
                        <a:rPr lang="zh-CN" altLang="en-US" sz="900" u="none" strike="noStrike" dirty="0">
                          <a:effectLst/>
                        </a:rPr>
                        <a:t>向欠发达县域统筹选派医疗、教育、科技人才</a:t>
                      </a:r>
                      <a:r>
                        <a:rPr lang="en-US" altLang="zh-CN" sz="900" u="none" strike="noStrike" dirty="0">
                          <a:effectLst/>
                        </a:rPr>
                        <a:t>,</a:t>
                      </a:r>
                      <a:r>
                        <a:rPr lang="zh-CN" altLang="en-US" sz="900" u="none" strike="noStrike" dirty="0">
                          <a:effectLst/>
                        </a:rPr>
                        <a:t>开展组团式帮扶。</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41839">
                <a:tc>
                  <a:txBody>
                    <a:bodyPr/>
                    <a:lstStyle/>
                    <a:p>
                      <a:pPr algn="ctr" fontAlgn="ctr"/>
                      <a:r>
                        <a:rPr lang="en-US" altLang="zh-CN" sz="900" u="none" strike="noStrike">
                          <a:effectLst/>
                        </a:rPr>
                        <a:t>7</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实施急需紧缺专业大学本科生定向培养计划和千名紧缺专业人才顶岗培养行动</a:t>
                      </a:r>
                      <a:r>
                        <a:rPr lang="en-US" altLang="zh-CN" sz="900" u="none" strike="noStrike" dirty="0">
                          <a:effectLst/>
                        </a:rPr>
                        <a:t>,</a:t>
                      </a:r>
                      <a:r>
                        <a:rPr lang="zh-CN" altLang="en-US" sz="900" u="none" strike="noStrike" dirty="0">
                          <a:effectLst/>
                        </a:rPr>
                        <a:t>培养名额向</a:t>
                      </a:r>
                      <a:r>
                        <a:rPr lang="en-US" altLang="zh-CN" sz="900" u="none" strike="noStrike" dirty="0">
                          <a:effectLst/>
                        </a:rPr>
                        <a:t>39</a:t>
                      </a:r>
                      <a:r>
                        <a:rPr lang="zh-CN" altLang="en-US" sz="900" u="none" strike="noStrike" dirty="0">
                          <a:effectLst/>
                        </a:rPr>
                        <a:t>个欠发达县倾斜。</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41839">
                <a:tc>
                  <a:txBody>
                    <a:bodyPr/>
                    <a:lstStyle/>
                    <a:p>
                      <a:pPr algn="ctr" fontAlgn="ctr"/>
                      <a:r>
                        <a:rPr lang="en-US" altLang="zh-CN" sz="900" u="none" strike="noStrike">
                          <a:effectLst/>
                        </a:rPr>
                        <a:t>8</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省国资委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国资局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统筹考虑帮扶</a:t>
                      </a:r>
                      <a:r>
                        <a:rPr lang="en-US" altLang="zh-CN" sz="900" u="none" strike="noStrike" dirty="0">
                          <a:effectLst/>
                        </a:rPr>
                        <a:t>39</a:t>
                      </a:r>
                      <a:r>
                        <a:rPr lang="zh-CN" altLang="en-US" sz="900" u="none" strike="noStrike" dirty="0">
                          <a:effectLst/>
                        </a:rPr>
                        <a:t>个欠发达县域国企力量</a:t>
                      </a:r>
                      <a:r>
                        <a:rPr lang="en-US" altLang="zh-CN" sz="900" u="none" strike="noStrike" dirty="0">
                          <a:effectLst/>
                        </a:rPr>
                        <a:t>,</a:t>
                      </a:r>
                      <a:r>
                        <a:rPr lang="zh-CN" altLang="en-US" sz="900" u="none" strike="noStrike" dirty="0">
                          <a:effectLst/>
                        </a:rPr>
                        <a:t>研究国企在除直接结对帮扶县以外的其余</a:t>
                      </a:r>
                      <a:r>
                        <a:rPr lang="en-US" altLang="zh-CN" sz="900" u="none" strike="noStrike" dirty="0">
                          <a:effectLst/>
                        </a:rPr>
                        <a:t>38</a:t>
                      </a:r>
                      <a:r>
                        <a:rPr lang="zh-CN" altLang="en-US" sz="900" u="none" strike="noStrike" dirty="0">
                          <a:effectLst/>
                        </a:rPr>
                        <a:t>个县域的投资</a:t>
                      </a:r>
                      <a:r>
                        <a:rPr lang="en-US" altLang="zh-CN" sz="900" u="none" strike="noStrike" dirty="0">
                          <a:effectLst/>
                        </a:rPr>
                        <a:t>,</a:t>
                      </a:r>
                      <a:r>
                        <a:rPr lang="zh-CN" altLang="en-US" sz="900" u="none" strike="noStrike" dirty="0">
                          <a:effectLst/>
                        </a:rPr>
                        <a:t>按一定比例纳入年度考核问题。</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423605">
                <a:tc>
                  <a:txBody>
                    <a:bodyPr/>
                    <a:lstStyle/>
                    <a:p>
                      <a:pPr algn="ctr" fontAlgn="ctr"/>
                      <a:r>
                        <a:rPr lang="en-US" altLang="zh-CN" sz="900" u="none" strike="noStrike">
                          <a:effectLst/>
                        </a:rPr>
                        <a:t>9</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省国资委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国资局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推动以省政府办公厅名义印发实施</a:t>
                      </a:r>
                      <a:r>
                        <a:rPr lang="en-US" altLang="zh-CN" sz="900" u="none" strike="noStrike" dirty="0">
                          <a:effectLst/>
                        </a:rPr>
                        <a:t>«</a:t>
                      </a:r>
                      <a:r>
                        <a:rPr lang="zh-CN" altLang="en-US" sz="900" u="none" strike="noStrike" dirty="0">
                          <a:effectLst/>
                        </a:rPr>
                        <a:t>国资国企托底性帮扶欠发达县域振兴发展实施方案</a:t>
                      </a:r>
                      <a:r>
                        <a:rPr lang="en-US" altLang="zh-CN" sz="900" u="none" strike="noStrike" dirty="0">
                          <a:effectLst/>
                        </a:rPr>
                        <a:t>»;</a:t>
                      </a:r>
                      <a:r>
                        <a:rPr lang="zh-CN" altLang="en-US" sz="900" u="none" strike="noStrike" dirty="0">
                          <a:effectLst/>
                        </a:rPr>
                        <a:t>以“落地一批项目、注册一批企业、形成一批产业‘链主’”为目标</a:t>
                      </a:r>
                      <a:r>
                        <a:rPr lang="en-US" altLang="zh-CN" sz="900" u="none" strike="noStrike" dirty="0">
                          <a:effectLst/>
                        </a:rPr>
                        <a:t>,</a:t>
                      </a:r>
                      <a:r>
                        <a:rPr lang="zh-CN" altLang="en-US" sz="900" u="none" strike="noStrike" dirty="0">
                          <a:effectLst/>
                        </a:rPr>
                        <a:t>到</a:t>
                      </a:r>
                      <a:r>
                        <a:rPr lang="en-US" altLang="zh-CN" sz="900" u="none" strike="noStrike" dirty="0">
                          <a:effectLst/>
                        </a:rPr>
                        <a:t>2027</a:t>
                      </a:r>
                      <a:r>
                        <a:rPr lang="zh-CN" altLang="en-US" sz="900" u="none" strike="noStrike" dirty="0">
                          <a:effectLst/>
                        </a:rPr>
                        <a:t>年</a:t>
                      </a:r>
                      <a:r>
                        <a:rPr lang="en-US" altLang="zh-CN" sz="900" u="none" strike="noStrike" dirty="0">
                          <a:effectLst/>
                        </a:rPr>
                        <a:t>78</a:t>
                      </a:r>
                      <a:r>
                        <a:rPr lang="zh-CN" altLang="en-US" sz="900" u="none" strike="noStrike" dirty="0">
                          <a:effectLst/>
                        </a:rPr>
                        <a:t>户国有企业实现向欠发达县域投资超一千亿、配置战略性资源价值超一千亿、欠发达县域</a:t>
                      </a:r>
                      <a:r>
                        <a:rPr lang="en-US" altLang="zh-CN" sz="900" u="none" strike="noStrike" dirty="0">
                          <a:effectLst/>
                        </a:rPr>
                        <a:t>GDP</a:t>
                      </a:r>
                      <a:r>
                        <a:rPr lang="zh-CN" altLang="en-US" sz="900" u="none" strike="noStrike" dirty="0">
                          <a:effectLst/>
                        </a:rPr>
                        <a:t>增长超一千亿</a:t>
                      </a:r>
                      <a:r>
                        <a:rPr lang="en-US" altLang="zh-CN" sz="900" u="none" strike="noStrike" dirty="0">
                          <a:effectLst/>
                        </a:rPr>
                        <a:t>,</a:t>
                      </a:r>
                      <a:r>
                        <a:rPr lang="zh-CN" altLang="en-US" sz="900" u="none" strike="noStrike" dirty="0">
                          <a:effectLst/>
                        </a:rPr>
                        <a:t>在</a:t>
                      </a:r>
                      <a:r>
                        <a:rPr lang="en-US" altLang="zh-CN" sz="900" u="none" strike="noStrike" dirty="0">
                          <a:effectLst/>
                        </a:rPr>
                        <a:t>2024</a:t>
                      </a:r>
                      <a:r>
                        <a:rPr lang="zh-CN" altLang="en-US" sz="900" u="none" strike="noStrike" dirty="0">
                          <a:effectLst/>
                        </a:rPr>
                        <a:t>年实现良好开局</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82722">
                <a:tc>
                  <a:txBody>
                    <a:bodyPr/>
                    <a:lstStyle/>
                    <a:p>
                      <a:pPr algn="ctr" fontAlgn="ctr"/>
                      <a:r>
                        <a:rPr lang="en-US" altLang="zh-CN" sz="900" u="none" strike="noStrike">
                          <a:effectLst/>
                        </a:rPr>
                        <a:t>10</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省国资委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国资局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支持将清洁能源和战略性矿产资源依法配置给国有企业</a:t>
                      </a:r>
                      <a:r>
                        <a:rPr lang="en-US" altLang="zh-CN" sz="900" u="none" strike="noStrike" dirty="0">
                          <a:effectLst/>
                        </a:rPr>
                        <a:t>,</a:t>
                      </a:r>
                      <a:r>
                        <a:rPr lang="zh-CN" altLang="en-US" sz="900" u="none" strike="noStrike" dirty="0">
                          <a:effectLst/>
                        </a:rPr>
                        <a:t>运用“股权合作、联合开发、就地注册”等模式</a:t>
                      </a:r>
                      <a:r>
                        <a:rPr lang="en-US" altLang="zh-CN" sz="900" u="none" strike="noStrike" dirty="0">
                          <a:effectLst/>
                        </a:rPr>
                        <a:t>,</a:t>
                      </a:r>
                      <a:r>
                        <a:rPr lang="zh-CN" altLang="en-US" sz="900" u="none" strike="noStrike" dirty="0">
                          <a:effectLst/>
                        </a:rPr>
                        <a:t>实现资源开发与地方发展互惠共赢。</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82722">
                <a:tc>
                  <a:txBody>
                    <a:bodyPr/>
                    <a:lstStyle/>
                    <a:p>
                      <a:pPr algn="ctr" fontAlgn="ctr"/>
                      <a:r>
                        <a:rPr lang="en-US" altLang="zh-CN" sz="900" u="none" strike="noStrike">
                          <a:effectLst/>
                        </a:rPr>
                        <a:t>11</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省国资委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国资局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支持国有企业培育特色农林牧业产业</a:t>
                      </a:r>
                      <a:r>
                        <a:rPr lang="en-US" altLang="zh-CN" sz="900" u="none" strike="noStrike">
                          <a:effectLst/>
                        </a:rPr>
                        <a:t>,</a:t>
                      </a:r>
                      <a:r>
                        <a:rPr lang="zh-CN" altLang="en-US" sz="900" u="none" strike="noStrike">
                          <a:effectLst/>
                        </a:rPr>
                        <a:t>实施品牌战略</a:t>
                      </a:r>
                      <a:r>
                        <a:rPr lang="en-US" altLang="zh-CN" sz="900" u="none" strike="noStrike">
                          <a:effectLst/>
                        </a:rPr>
                        <a:t>,</a:t>
                      </a:r>
                      <a:r>
                        <a:rPr lang="zh-CN" altLang="en-US" sz="900" u="none" strike="noStrike">
                          <a:effectLst/>
                        </a:rPr>
                        <a:t>统一平台、统一渠道、统一生产示范、统一冷链物流支撑</a:t>
                      </a:r>
                      <a:r>
                        <a:rPr lang="en-US" altLang="zh-CN" sz="900" u="none" strike="noStrike">
                          <a:effectLst/>
                        </a:rPr>
                        <a:t>,</a:t>
                      </a:r>
                      <a:r>
                        <a:rPr lang="zh-CN" altLang="en-US" sz="900" u="none" strike="noStrike">
                          <a:effectLst/>
                        </a:rPr>
                        <a:t>结合企业核心功能和主责主业</a:t>
                      </a:r>
                      <a:r>
                        <a:rPr lang="en-US" altLang="zh-CN" sz="900" u="none" strike="noStrike">
                          <a:effectLst/>
                        </a:rPr>
                        <a:t>,</a:t>
                      </a:r>
                      <a:r>
                        <a:rPr lang="zh-CN" altLang="en-US" sz="900" u="none" strike="noStrike">
                          <a:effectLst/>
                        </a:rPr>
                        <a:t>加快构建特色农牧产品全产业链条体系。</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282722">
                <a:tc>
                  <a:txBody>
                    <a:bodyPr/>
                    <a:lstStyle/>
                    <a:p>
                      <a:pPr algn="ctr" fontAlgn="ctr"/>
                      <a:r>
                        <a:rPr lang="en-US" altLang="zh-CN" sz="900" u="none" strike="noStrike">
                          <a:effectLst/>
                        </a:rPr>
                        <a:t>12</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省国资委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国资局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加强文旅资源开发</a:t>
                      </a:r>
                      <a:r>
                        <a:rPr lang="en-US" altLang="zh-CN" sz="900" u="none" strike="noStrike" dirty="0">
                          <a:effectLst/>
                        </a:rPr>
                        <a:t>,</a:t>
                      </a:r>
                      <a:r>
                        <a:rPr lang="zh-CN" altLang="en-US" sz="900" u="none" strike="noStrike" dirty="0">
                          <a:effectLst/>
                        </a:rPr>
                        <a:t>利用多种媒体宣传推介旅游资源</a:t>
                      </a:r>
                      <a:r>
                        <a:rPr lang="en-US" altLang="zh-CN" sz="900" u="none" strike="noStrike" dirty="0">
                          <a:effectLst/>
                        </a:rPr>
                        <a:t>,</a:t>
                      </a:r>
                      <a:r>
                        <a:rPr lang="zh-CN" altLang="en-US" sz="900" u="none" strike="noStrike" dirty="0">
                          <a:effectLst/>
                        </a:rPr>
                        <a:t>开辟精品特色旅游线路</a:t>
                      </a:r>
                      <a:r>
                        <a:rPr lang="en-US" altLang="zh-CN" sz="900" u="none" strike="noStrike" dirty="0">
                          <a:effectLst/>
                        </a:rPr>
                        <a:t>,</a:t>
                      </a:r>
                      <a:r>
                        <a:rPr lang="zh-CN" altLang="en-US" sz="900" u="none" strike="noStrike" dirty="0">
                          <a:effectLst/>
                        </a:rPr>
                        <a:t>实施文化旅游设施和服务提升行动</a:t>
                      </a:r>
                      <a:r>
                        <a:rPr lang="en-US" altLang="zh-CN" sz="900" u="none" strike="noStrike" dirty="0">
                          <a:effectLst/>
                        </a:rPr>
                        <a:t>,</a:t>
                      </a:r>
                      <a:r>
                        <a:rPr lang="zh-CN" altLang="en-US" sz="900" u="none" strike="noStrike" dirty="0">
                          <a:effectLst/>
                        </a:rPr>
                        <a:t>支持国有企业建设旅游度假区、乡村旅游重点村镇。</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41839">
                <a:tc>
                  <a:txBody>
                    <a:bodyPr/>
                    <a:lstStyle/>
                    <a:p>
                      <a:pPr algn="ctr" fontAlgn="ctr"/>
                      <a:r>
                        <a:rPr lang="en-US" altLang="zh-CN" sz="900" u="none" strike="noStrike">
                          <a:effectLst/>
                        </a:rPr>
                        <a:t>13</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省国资委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国资局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持续深化“国企市州行”</a:t>
                      </a:r>
                      <a:r>
                        <a:rPr lang="en-US" altLang="zh-CN" sz="900" u="none" strike="noStrike" dirty="0">
                          <a:effectLst/>
                        </a:rPr>
                        <a:t>,</a:t>
                      </a:r>
                      <a:r>
                        <a:rPr lang="zh-CN" altLang="en-US" sz="900" u="none" strike="noStrike" dirty="0">
                          <a:effectLst/>
                        </a:rPr>
                        <a:t>加强企地合作</a:t>
                      </a:r>
                      <a:r>
                        <a:rPr lang="en-US" altLang="zh-CN" sz="900" u="none" strike="noStrike" dirty="0">
                          <a:effectLst/>
                        </a:rPr>
                        <a:t>,</a:t>
                      </a:r>
                      <a:r>
                        <a:rPr lang="zh-CN" altLang="en-US" sz="900" u="none" strike="noStrike" dirty="0">
                          <a:effectLst/>
                        </a:rPr>
                        <a:t>支持国有企业参与县域产业园区基础设施建设</a:t>
                      </a:r>
                      <a:r>
                        <a:rPr lang="en-US" altLang="zh-CN" sz="900" u="none" strike="noStrike" dirty="0">
                          <a:effectLst/>
                        </a:rPr>
                        <a:t>,</a:t>
                      </a:r>
                      <a:r>
                        <a:rPr lang="zh-CN" altLang="en-US" sz="900" u="none" strike="noStrike" dirty="0">
                          <a:effectLst/>
                        </a:rPr>
                        <a:t>打造优势产业集中承载区。</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82722">
                <a:tc>
                  <a:txBody>
                    <a:bodyPr/>
                    <a:lstStyle/>
                    <a:p>
                      <a:pPr algn="ctr" fontAlgn="ctr"/>
                      <a:r>
                        <a:rPr lang="en-US" altLang="zh-CN" sz="900" u="none" strike="noStrike">
                          <a:effectLst/>
                        </a:rPr>
                        <a:t>14</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省国资委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国资局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持续推进国有企业集团层面牵头帮县、二级公司分批帮乡</a:t>
                      </a:r>
                      <a:r>
                        <a:rPr lang="en-US" altLang="zh-CN" sz="900" u="none" strike="noStrike" dirty="0">
                          <a:effectLst/>
                        </a:rPr>
                        <a:t>,</a:t>
                      </a:r>
                      <a:r>
                        <a:rPr lang="zh-CN" altLang="en-US" sz="900" u="none" strike="noStrike" dirty="0">
                          <a:effectLst/>
                        </a:rPr>
                        <a:t>三级及以下公司组团帮村</a:t>
                      </a:r>
                      <a:r>
                        <a:rPr lang="en-US" altLang="zh-CN" sz="900" u="none" strike="noStrike" dirty="0">
                          <a:effectLst/>
                        </a:rPr>
                        <a:t>;</a:t>
                      </a:r>
                      <a:r>
                        <a:rPr lang="zh-CN" altLang="en-US" sz="900" u="none" strike="noStrike" dirty="0">
                          <a:effectLst/>
                        </a:rPr>
                        <a:t>支持有条件的国有企业同步实施三级联帮</a:t>
                      </a:r>
                      <a:r>
                        <a:rPr lang="en-US" altLang="zh-CN" sz="900" u="none" strike="noStrike" dirty="0">
                          <a:effectLst/>
                        </a:rPr>
                        <a:t>,</a:t>
                      </a:r>
                      <a:r>
                        <a:rPr lang="zh-CN" altLang="en-US" sz="900" u="none" strike="noStrike" dirty="0">
                          <a:effectLst/>
                        </a:rPr>
                        <a:t>其他公司分步轮流实施</a:t>
                      </a:r>
                      <a:r>
                        <a:rPr lang="en-US" altLang="zh-CN" sz="900" u="none" strike="noStrike" dirty="0">
                          <a:effectLst/>
                        </a:rPr>
                        <a:t>,</a:t>
                      </a:r>
                      <a:r>
                        <a:rPr lang="zh-CN" altLang="en-US" sz="900" u="none" strike="noStrike" dirty="0">
                          <a:effectLst/>
                        </a:rPr>
                        <a:t>帮扶期内实现全覆盖。</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82722">
                <a:tc>
                  <a:txBody>
                    <a:bodyPr/>
                    <a:lstStyle/>
                    <a:p>
                      <a:pPr algn="ctr" fontAlgn="ctr"/>
                      <a:r>
                        <a:rPr lang="en-US" altLang="zh-CN" sz="900" u="none" strike="noStrike">
                          <a:effectLst/>
                        </a:rPr>
                        <a:t>15</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省国资委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国资局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组织欠发达县域国有企业业务骨干到帮扶国有企业跟岗锻炼</a:t>
                      </a:r>
                      <a:r>
                        <a:rPr lang="en-US" altLang="zh-CN" sz="900" u="none" strike="noStrike" dirty="0">
                          <a:effectLst/>
                        </a:rPr>
                        <a:t>,</a:t>
                      </a:r>
                      <a:r>
                        <a:rPr lang="zh-CN" altLang="en-US" sz="900" u="none" strike="noStrike" dirty="0">
                          <a:effectLst/>
                        </a:rPr>
                        <a:t>帮助培养现代企业经营人才</a:t>
                      </a:r>
                      <a:r>
                        <a:rPr lang="en-US" altLang="zh-CN" sz="900" u="none" strike="noStrike" dirty="0">
                          <a:effectLst/>
                        </a:rPr>
                        <a:t>;</a:t>
                      </a:r>
                      <a:r>
                        <a:rPr lang="zh-CN" altLang="en-US" sz="900" u="none" strike="noStrike" dirty="0">
                          <a:effectLst/>
                        </a:rPr>
                        <a:t>组织欠发达县域农村劳动力、企业职工、失业人员和就业困难人员等重点群体参与职业教育和职业技能培训</a:t>
                      </a:r>
                      <a:r>
                        <a:rPr lang="en-US" altLang="zh-CN" sz="900" u="none" strike="noStrike" dirty="0">
                          <a:effectLst/>
                        </a:rPr>
                        <a:t>;</a:t>
                      </a:r>
                      <a:r>
                        <a:rPr lang="zh-CN" altLang="en-US" sz="900" u="none" strike="noStrike" dirty="0">
                          <a:effectLst/>
                        </a:rPr>
                        <a:t>多渠道搭建就业平台</a:t>
                      </a:r>
                      <a:r>
                        <a:rPr lang="en-US" altLang="zh-CN" sz="900" u="none" strike="noStrike" dirty="0">
                          <a:effectLst/>
                        </a:rPr>
                        <a:t>,</a:t>
                      </a:r>
                      <a:r>
                        <a:rPr lang="zh-CN" altLang="en-US" sz="900" u="none" strike="noStrike" dirty="0">
                          <a:effectLst/>
                        </a:rPr>
                        <a:t>组织实施“专项招聘”。</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41839">
                <a:tc>
                  <a:txBody>
                    <a:bodyPr/>
                    <a:lstStyle/>
                    <a:p>
                      <a:pPr algn="ctr" fontAlgn="ctr"/>
                      <a:r>
                        <a:rPr lang="en-US" altLang="zh-CN" sz="900" u="none" strike="noStrike">
                          <a:effectLst/>
                        </a:rPr>
                        <a:t>16</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省工商联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工商联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积极引导</a:t>
                      </a:r>
                      <a:r>
                        <a:rPr lang="en-US" altLang="zh-CN" sz="900" u="none" strike="noStrike" dirty="0">
                          <a:effectLst/>
                        </a:rPr>
                        <a:t>160</a:t>
                      </a:r>
                      <a:r>
                        <a:rPr lang="zh-CN" altLang="en-US" sz="900" u="none" strike="noStrike" dirty="0">
                          <a:effectLst/>
                        </a:rPr>
                        <a:t>余家参与托底性帮扶的民营企业到</a:t>
                      </a:r>
                      <a:r>
                        <a:rPr lang="en-US" altLang="zh-CN" sz="900" u="none" strike="noStrike" dirty="0">
                          <a:effectLst/>
                        </a:rPr>
                        <a:t>39</a:t>
                      </a:r>
                      <a:r>
                        <a:rPr lang="zh-CN" altLang="en-US" sz="900" u="none" strike="noStrike" dirty="0">
                          <a:effectLst/>
                        </a:rPr>
                        <a:t>个欠发达县域投资兴业</a:t>
                      </a:r>
                      <a:r>
                        <a:rPr lang="en-US" altLang="zh-CN" sz="900" u="none" strike="noStrike" dirty="0">
                          <a:effectLst/>
                        </a:rPr>
                        <a:t>,</a:t>
                      </a:r>
                      <a:r>
                        <a:rPr lang="zh-CN" altLang="en-US" sz="900" u="none" strike="noStrike" dirty="0">
                          <a:effectLst/>
                        </a:rPr>
                        <a:t>加强跟踪、推动一一落到实处。</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41839">
                <a:tc>
                  <a:txBody>
                    <a:bodyPr/>
                    <a:lstStyle/>
                    <a:p>
                      <a:pPr algn="ctr" fontAlgn="ctr"/>
                      <a:r>
                        <a:rPr lang="en-US" altLang="zh-CN" sz="900" u="none" strike="noStrike">
                          <a:effectLst/>
                        </a:rPr>
                        <a:t>17</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省工商联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工商联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引导民营企业聚焦当地特色优势产业</a:t>
                      </a:r>
                      <a:r>
                        <a:rPr lang="en-US" altLang="zh-CN" sz="900" u="none" strike="noStrike" dirty="0">
                          <a:effectLst/>
                        </a:rPr>
                        <a:t>,</a:t>
                      </a:r>
                      <a:r>
                        <a:rPr lang="zh-CN" altLang="en-US" sz="900" u="none" strike="noStrike" dirty="0">
                          <a:effectLst/>
                        </a:rPr>
                        <a:t>深度参与产业培育</a:t>
                      </a:r>
                      <a:r>
                        <a:rPr lang="en-US" altLang="zh-CN" sz="900" u="none" strike="noStrike" dirty="0">
                          <a:effectLst/>
                        </a:rPr>
                        <a:t>,</a:t>
                      </a:r>
                      <a:r>
                        <a:rPr lang="zh-CN" altLang="en-US" sz="900" u="none" strike="noStrike" dirty="0">
                          <a:effectLst/>
                        </a:rPr>
                        <a:t>助力做好“土特产”文章。</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82722">
                <a:tc>
                  <a:txBody>
                    <a:bodyPr/>
                    <a:lstStyle/>
                    <a:p>
                      <a:pPr algn="ctr" fontAlgn="ctr"/>
                      <a:r>
                        <a:rPr lang="en-US" altLang="zh-CN" sz="900" u="none" strike="noStrike">
                          <a:effectLst/>
                        </a:rPr>
                        <a:t>18</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省工商联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工商联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引导和鼓励民营企业采取产品展销、线上销售、线下集采等活动</a:t>
                      </a:r>
                      <a:r>
                        <a:rPr lang="en-US" altLang="zh-CN" sz="900" u="none" strike="noStrike" dirty="0">
                          <a:effectLst/>
                        </a:rPr>
                        <a:t>,</a:t>
                      </a:r>
                      <a:r>
                        <a:rPr lang="zh-CN" altLang="en-US" sz="900" u="none" strike="noStrike" dirty="0">
                          <a:effectLst/>
                        </a:rPr>
                        <a:t>直接采购或服务销售受扶地农特产品、手工艺品等</a:t>
                      </a:r>
                      <a:r>
                        <a:rPr lang="en-US" altLang="zh-CN" sz="900" u="none" strike="noStrike" dirty="0">
                          <a:effectLst/>
                        </a:rPr>
                        <a:t>,</a:t>
                      </a:r>
                      <a:r>
                        <a:rPr lang="zh-CN" altLang="en-US" sz="900" u="none" strike="noStrike" dirty="0">
                          <a:effectLst/>
                        </a:rPr>
                        <a:t>助力当地群众增收。</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82722">
                <a:tc>
                  <a:txBody>
                    <a:bodyPr/>
                    <a:lstStyle/>
                    <a:p>
                      <a:pPr algn="ctr" fontAlgn="ctr"/>
                      <a:r>
                        <a:rPr lang="en-US" altLang="zh-CN" sz="900" u="none" strike="noStrike">
                          <a:effectLst/>
                        </a:rPr>
                        <a:t>19</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省工商联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工商联</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鼓励引导民营企业积极吸纳有劳动能力的易返贫人群、脱贫家庭和低保家庭高校毕业生到企业就业</a:t>
                      </a:r>
                      <a:r>
                        <a:rPr lang="en-US" altLang="zh-CN" sz="900" u="none" strike="noStrike" dirty="0">
                          <a:effectLst/>
                        </a:rPr>
                        <a:t>,</a:t>
                      </a:r>
                      <a:r>
                        <a:rPr lang="zh-CN" altLang="en-US" sz="900" u="none" strike="noStrike" dirty="0">
                          <a:effectLst/>
                        </a:rPr>
                        <a:t>开展公益性职业技能培训</a:t>
                      </a:r>
                      <a:r>
                        <a:rPr lang="en-US" altLang="zh-CN" sz="900" u="none" strike="noStrike" dirty="0">
                          <a:effectLst/>
                        </a:rPr>
                        <a:t>,</a:t>
                      </a:r>
                      <a:r>
                        <a:rPr lang="zh-CN" altLang="en-US" sz="900" u="none" strike="noStrike" dirty="0">
                          <a:effectLst/>
                        </a:rPr>
                        <a:t>扶持就业创业。</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41839">
                <a:tc>
                  <a:txBody>
                    <a:bodyPr/>
                    <a:lstStyle/>
                    <a:p>
                      <a:pPr algn="ctr" fontAlgn="ctr"/>
                      <a:r>
                        <a:rPr lang="en-US" altLang="zh-CN" sz="900" u="none" strike="noStrike">
                          <a:effectLst/>
                        </a:rPr>
                        <a:t>20</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省财政厅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根据</a:t>
                      </a:r>
                      <a:r>
                        <a:rPr lang="en-US" altLang="zh-CN" sz="900" u="none" strike="noStrike" dirty="0">
                          <a:effectLst/>
                        </a:rPr>
                        <a:t>«</a:t>
                      </a:r>
                      <a:r>
                        <a:rPr lang="zh-CN" altLang="en-US" sz="900" u="none" strike="noStrike" dirty="0">
                          <a:effectLst/>
                        </a:rPr>
                        <a:t>十条措施</a:t>
                      </a:r>
                      <a:r>
                        <a:rPr lang="en-US" altLang="zh-CN" sz="900" u="none" strike="noStrike" dirty="0">
                          <a:effectLst/>
                        </a:rPr>
                        <a:t>»,</a:t>
                      </a:r>
                      <a:r>
                        <a:rPr lang="zh-CN" altLang="en-US" sz="900" u="none" strike="noStrike" dirty="0">
                          <a:effectLst/>
                        </a:rPr>
                        <a:t>出台针对</a:t>
                      </a:r>
                      <a:r>
                        <a:rPr lang="en-US" altLang="zh-CN" sz="900" u="none" strike="noStrike" dirty="0">
                          <a:effectLst/>
                        </a:rPr>
                        <a:t>39</a:t>
                      </a:r>
                      <a:r>
                        <a:rPr lang="zh-CN" altLang="en-US" sz="900" u="none" strike="noStrike" dirty="0">
                          <a:effectLst/>
                        </a:rPr>
                        <a:t>个欠发达县域金融支持方面的具体化的专项支持政策。</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1520" y="36800"/>
          <a:ext cx="8712968" cy="5088021"/>
        </p:xfrm>
        <a:graphic>
          <a:graphicData uri="http://schemas.openxmlformats.org/drawingml/2006/table">
            <a:tbl>
              <a:tblPr>
                <a:tableStyleId>{7DF18680-E054-41AD-8BC1-D1AEF772440D}</a:tableStyleId>
              </a:tblPr>
              <a:tblGrid>
                <a:gridCol w="447223"/>
                <a:gridCol w="787114"/>
                <a:gridCol w="871297"/>
                <a:gridCol w="6607334"/>
              </a:tblGrid>
              <a:tr h="149912">
                <a:tc gridSpan="4">
                  <a:txBody>
                    <a:bodyPr/>
                    <a:lstStyle/>
                    <a:p>
                      <a:pPr algn="ctr" fontAlgn="ctr"/>
                      <a:r>
                        <a:rPr lang="zh-CN" altLang="en-US" sz="1000" u="none" strike="noStrike" dirty="0">
                          <a:effectLst/>
                        </a:rPr>
                        <a:t>托底性帮扶</a:t>
                      </a:r>
                      <a:r>
                        <a:rPr lang="en-US" altLang="zh-CN" sz="1000" u="none" strike="noStrike" dirty="0">
                          <a:effectLst/>
                        </a:rPr>
                        <a:t>《</a:t>
                      </a:r>
                      <a:r>
                        <a:rPr lang="zh-CN" altLang="en-US" sz="1000" u="none" strike="noStrike" dirty="0">
                          <a:effectLst/>
                        </a:rPr>
                        <a:t>十条措施</a:t>
                      </a:r>
                      <a:r>
                        <a:rPr lang="en-US" altLang="zh-CN" sz="1000" u="none" strike="noStrike" dirty="0">
                          <a:effectLst/>
                        </a:rPr>
                        <a:t>》</a:t>
                      </a:r>
                      <a:r>
                        <a:rPr lang="zh-CN" altLang="en-US" sz="1000" u="none" strike="noStrike" dirty="0">
                          <a:effectLst/>
                        </a:rPr>
                        <a:t>重点任务清单</a:t>
                      </a:r>
                      <a:endParaRPr lang="zh-CN" altLang="en-US" sz="1000" b="0" i="0" u="none" strike="noStrike" dirty="0">
                        <a:effectLst/>
                        <a:latin typeface="+mj-ea"/>
                        <a:ea typeface="+mj-ea"/>
                      </a:endParaRPr>
                    </a:p>
                  </a:txBody>
                  <a:tcPr marL="931" marR="931" marT="931" marB="0" anchor="ctr"/>
                </a:tc>
                <a:tc hMerge="1">
                  <a:txBody>
                    <a:bodyPr/>
                    <a:lstStyle/>
                    <a:p>
                      <a:endParaRPr lang="zh-CN"/>
                    </a:p>
                  </a:txBody>
                  <a:tcPr/>
                </a:tc>
                <a:tc hMerge="1">
                  <a:txBody>
                    <a:bodyPr/>
                    <a:lstStyle/>
                    <a:p>
                      <a:endParaRPr lang="zh-CN"/>
                    </a:p>
                  </a:txBody>
                  <a:tcPr/>
                </a:tc>
                <a:tc hMerge="1">
                  <a:txBody>
                    <a:bodyPr/>
                    <a:lstStyle/>
                    <a:p>
                      <a:endParaRPr lang="zh-CN"/>
                    </a:p>
                  </a:txBody>
                  <a:tcPr/>
                </a:tc>
              </a:tr>
              <a:tr h="135012">
                <a:tc gridSpan="4">
                  <a:txBody>
                    <a:bodyPr/>
                    <a:lstStyle/>
                    <a:p>
                      <a:pPr algn="l" fontAlgn="ctr"/>
                      <a:r>
                        <a:rPr lang="zh-CN" altLang="en-US" sz="900" u="none" strike="noStrike">
                          <a:effectLst/>
                        </a:rPr>
                        <a:t>托底性帮扶</a:t>
                      </a:r>
                      <a:r>
                        <a:rPr lang="en-US" altLang="zh-CN" sz="900" u="none" strike="noStrike">
                          <a:effectLst/>
                        </a:rPr>
                        <a:t>〔2024〕6</a:t>
                      </a:r>
                      <a:r>
                        <a:rPr lang="zh-CN" altLang="en-US" sz="900" u="none" strike="noStrike">
                          <a:effectLst/>
                        </a:rPr>
                        <a:t>号</a:t>
                      </a:r>
                      <a:endParaRPr lang="zh-CN" altLang="en-US" sz="900" b="0" i="0" u="none" strike="noStrike">
                        <a:effectLst/>
                        <a:latin typeface="楷体_GB2312" panose="02010609030101010101" charset="-122"/>
                        <a:ea typeface="宋体" panose="02010600030101010101" pitchFamily="2" charset="-122"/>
                      </a:endParaRPr>
                    </a:p>
                  </a:txBody>
                  <a:tcPr marL="931" marR="931" marT="931" marB="0" anchor="ctr"/>
                </a:tc>
                <a:tc hMerge="1">
                  <a:txBody>
                    <a:bodyPr/>
                    <a:lstStyle/>
                    <a:p>
                      <a:endParaRPr lang="zh-CN"/>
                    </a:p>
                  </a:txBody>
                  <a:tcPr/>
                </a:tc>
                <a:tc hMerge="1">
                  <a:txBody>
                    <a:bodyPr/>
                    <a:lstStyle/>
                    <a:p>
                      <a:endParaRPr lang="zh-CN"/>
                    </a:p>
                  </a:txBody>
                  <a:tcPr/>
                </a:tc>
                <a:tc hMerge="1">
                  <a:txBody>
                    <a:bodyPr/>
                    <a:lstStyle/>
                    <a:p>
                      <a:endParaRPr lang="zh-CN"/>
                    </a:p>
                  </a:txBody>
                  <a:tcPr/>
                </a:tc>
              </a:tr>
              <a:tr h="135012">
                <a:tc>
                  <a:txBody>
                    <a:bodyPr/>
                    <a:lstStyle/>
                    <a:p>
                      <a:pPr algn="ctr" fontAlgn="ctr"/>
                      <a:r>
                        <a:rPr lang="zh-CN" altLang="en-US" sz="900" u="none" strike="noStrike" dirty="0">
                          <a:effectLst/>
                        </a:rPr>
                        <a:t>序号</a:t>
                      </a:r>
                      <a:endParaRPr lang="zh-CN" altLang="en-US" sz="900" b="1" i="0" u="none" strike="noStrike" dirty="0">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牵头部门</a:t>
                      </a:r>
                      <a:endParaRPr lang="zh-CN" altLang="en-US" sz="900" b="1"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责任单位</a:t>
                      </a:r>
                      <a:endParaRPr lang="zh-CN" altLang="en-US" sz="900" b="1"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重点任务</a:t>
                      </a:r>
                      <a:endParaRPr lang="zh-CN" altLang="en-US" sz="900" b="1" i="0" u="none" strike="noStrike">
                        <a:effectLst/>
                        <a:latin typeface="宋体" panose="02010600030101010101" pitchFamily="2" charset="-122"/>
                        <a:ea typeface="宋体" panose="02010600030101010101" pitchFamily="2" charset="-122"/>
                      </a:endParaRPr>
                    </a:p>
                  </a:txBody>
                  <a:tcPr marL="931" marR="931" marT="931" marB="0" anchor="ctr"/>
                </a:tc>
              </a:tr>
              <a:tr h="135012">
                <a:tc>
                  <a:txBody>
                    <a:bodyPr/>
                    <a:lstStyle/>
                    <a:p>
                      <a:pPr algn="ctr" fontAlgn="ctr"/>
                      <a:r>
                        <a:rPr lang="en-US" altLang="zh-CN" sz="900" u="none" strike="noStrike" dirty="0">
                          <a:effectLst/>
                        </a:rPr>
                        <a:t>21</a:t>
                      </a:r>
                      <a:endParaRPr lang="en-US" altLang="zh-CN" sz="900" b="0" i="0" u="none" strike="noStrike" dirty="0">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省财政厅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研究提出欠发达县域托底性财力补助资金分配建议方案</a:t>
                      </a:r>
                      <a:r>
                        <a:rPr lang="en-US" altLang="zh-CN" sz="900" u="none" strike="noStrike">
                          <a:effectLst/>
                        </a:rPr>
                        <a:t>,</a:t>
                      </a:r>
                      <a:r>
                        <a:rPr lang="zh-CN" altLang="en-US" sz="900" u="none" strike="noStrike">
                          <a:effectLst/>
                        </a:rPr>
                        <a:t>按程序报批后及时下达资金。</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269114">
                <a:tc>
                  <a:txBody>
                    <a:bodyPr/>
                    <a:lstStyle/>
                    <a:p>
                      <a:pPr algn="ctr" fontAlgn="ctr"/>
                      <a:r>
                        <a:rPr lang="en-US" altLang="zh-CN" sz="900" u="none" strike="noStrike">
                          <a:effectLst/>
                        </a:rPr>
                        <a:t>22</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省财政厅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dirty="0">
                          <a:effectLst/>
                        </a:rPr>
                        <a:t>财政局</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印发</a:t>
                      </a:r>
                      <a:r>
                        <a:rPr lang="en-US" altLang="zh-CN" sz="900" u="none" strike="noStrike">
                          <a:effectLst/>
                        </a:rPr>
                        <a:t>«</a:t>
                      </a:r>
                      <a:r>
                        <a:rPr lang="zh-CN" altLang="en-US" sz="900" u="none" strike="noStrike">
                          <a:effectLst/>
                        </a:rPr>
                        <a:t>欠发达县域托底性财力补助资金管理办法</a:t>
                      </a:r>
                      <a:r>
                        <a:rPr lang="en-US" altLang="zh-CN" sz="900" u="none" strike="noStrike">
                          <a:effectLst/>
                        </a:rPr>
                        <a:t>»,</a:t>
                      </a:r>
                      <a:r>
                        <a:rPr lang="zh-CN" altLang="en-US" sz="900" u="none" strike="noStrike">
                          <a:effectLst/>
                        </a:rPr>
                        <a:t>指导欠发达县结合年度发展目标</a:t>
                      </a:r>
                      <a:r>
                        <a:rPr lang="en-US" altLang="zh-CN" sz="900" u="none" strike="noStrike">
                          <a:effectLst/>
                        </a:rPr>
                        <a:t>,</a:t>
                      </a:r>
                      <a:r>
                        <a:rPr lang="zh-CN" altLang="en-US" sz="900" u="none" strike="noStrike">
                          <a:effectLst/>
                        </a:rPr>
                        <a:t>合理制定项目建设规划</a:t>
                      </a:r>
                      <a:r>
                        <a:rPr lang="en-US" altLang="zh-CN" sz="900" u="none" strike="noStrike">
                          <a:effectLst/>
                        </a:rPr>
                        <a:t>,</a:t>
                      </a:r>
                      <a:r>
                        <a:rPr lang="zh-CN" altLang="en-US" sz="900" u="none" strike="noStrike">
                          <a:effectLst/>
                        </a:rPr>
                        <a:t>将托底性财力补助资金统筹安排用于重大项目建设。</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135012">
                <a:tc>
                  <a:txBody>
                    <a:bodyPr/>
                    <a:lstStyle/>
                    <a:p>
                      <a:pPr algn="ctr" fontAlgn="ctr"/>
                      <a:r>
                        <a:rPr lang="en-US" altLang="zh-CN" sz="900" u="none" strike="noStrike">
                          <a:effectLst/>
                        </a:rPr>
                        <a:t>23</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省财政厅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dirty="0">
                          <a:effectLst/>
                        </a:rPr>
                        <a:t>财政局</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会同省委组织部联合印发</a:t>
                      </a:r>
                      <a:r>
                        <a:rPr lang="en-US" altLang="zh-CN" sz="900" u="none" strike="noStrike">
                          <a:effectLst/>
                        </a:rPr>
                        <a:t>«</a:t>
                      </a:r>
                      <a:r>
                        <a:rPr lang="zh-CN" altLang="en-US" sz="900" u="none" strike="noStrike">
                          <a:effectLst/>
                        </a:rPr>
                        <a:t>规范</a:t>
                      </a:r>
                      <a:r>
                        <a:rPr lang="en-US" altLang="zh-CN" sz="900" u="none" strike="noStrike">
                          <a:effectLst/>
                        </a:rPr>
                        <a:t>39</a:t>
                      </a:r>
                      <a:r>
                        <a:rPr lang="zh-CN" altLang="en-US" sz="900" u="none" strike="noStrike">
                          <a:effectLst/>
                        </a:rPr>
                        <a:t>个欠发达县域省内结对帮扶资金管理指导意见</a:t>
                      </a:r>
                      <a:r>
                        <a:rPr lang="en-US" altLang="zh-CN" sz="900" u="none" strike="noStrike">
                          <a:effectLst/>
                        </a:rPr>
                        <a:t>»,</a:t>
                      </a:r>
                      <a:r>
                        <a:rPr lang="zh-CN" altLang="en-US" sz="900" u="none" strike="noStrike">
                          <a:effectLst/>
                        </a:rPr>
                        <a:t>指导欠发达县管好用好帮扶资金。</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387928">
                <a:tc>
                  <a:txBody>
                    <a:bodyPr/>
                    <a:lstStyle/>
                    <a:p>
                      <a:pPr algn="ctr" fontAlgn="ctr"/>
                      <a:r>
                        <a:rPr lang="en-US" altLang="zh-CN" sz="900" u="none" strike="noStrike">
                          <a:effectLst/>
                        </a:rPr>
                        <a:t>24</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省财政厅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研究拟定</a:t>
                      </a:r>
                      <a:r>
                        <a:rPr lang="en-US" altLang="zh-CN" sz="900" u="none" strike="noStrike" dirty="0">
                          <a:effectLst/>
                        </a:rPr>
                        <a:t>«</a:t>
                      </a:r>
                      <a:r>
                        <a:rPr lang="zh-CN" altLang="en-US" sz="900" u="none" strike="noStrike" dirty="0">
                          <a:effectLst/>
                        </a:rPr>
                        <a:t>托底性财力补助和省内结对帮扶资金规范使用引导清单</a:t>
                      </a:r>
                      <a:r>
                        <a:rPr lang="en-US" altLang="zh-CN" sz="900" u="none" strike="noStrike" dirty="0">
                          <a:effectLst/>
                        </a:rPr>
                        <a:t>»,</a:t>
                      </a:r>
                      <a:r>
                        <a:rPr lang="zh-CN" altLang="en-US" sz="900" u="none" strike="noStrike" dirty="0">
                          <a:effectLst/>
                        </a:rPr>
                        <a:t>明确资金主要用于基础设施补短板、特色优势产业培育、基本公共服务提升三大领域共</a:t>
                      </a:r>
                      <a:r>
                        <a:rPr lang="en-US" altLang="zh-CN" sz="900" u="none" strike="noStrike" dirty="0">
                          <a:effectLst/>
                        </a:rPr>
                        <a:t>9</a:t>
                      </a:r>
                      <a:r>
                        <a:rPr lang="zh-CN" altLang="en-US" sz="900" u="none" strike="noStrike" dirty="0">
                          <a:effectLst/>
                        </a:rPr>
                        <a:t>个方向</a:t>
                      </a:r>
                      <a:r>
                        <a:rPr lang="en-US" altLang="zh-CN" sz="900" u="none" strike="noStrike" dirty="0">
                          <a:effectLst/>
                        </a:rPr>
                        <a:t>;</a:t>
                      </a:r>
                      <a:r>
                        <a:rPr lang="zh-CN" altLang="en-US" sz="900" u="none" strike="noStrike" dirty="0">
                          <a:effectLst/>
                        </a:rPr>
                        <a:t>不得用于平衡本级财政预算等</a:t>
                      </a:r>
                      <a:r>
                        <a:rPr lang="en-US" altLang="zh-CN" sz="900" u="none" strike="noStrike" dirty="0">
                          <a:effectLst/>
                        </a:rPr>
                        <a:t>10</a:t>
                      </a:r>
                      <a:r>
                        <a:rPr lang="zh-CN" altLang="en-US" sz="900" u="none" strike="noStrike" dirty="0">
                          <a:effectLst/>
                        </a:rPr>
                        <a:t>个方向的支出。同时</a:t>
                      </a:r>
                      <a:r>
                        <a:rPr lang="en-US" altLang="zh-CN" sz="900" u="none" strike="noStrike" dirty="0">
                          <a:effectLst/>
                        </a:rPr>
                        <a:t>,</a:t>
                      </a:r>
                      <a:r>
                        <a:rPr lang="zh-CN" altLang="en-US" sz="900" u="none" strike="noStrike" dirty="0">
                          <a:effectLst/>
                        </a:rPr>
                        <a:t>两项资金用于产业发展投入比例不得低于</a:t>
                      </a:r>
                      <a:r>
                        <a:rPr lang="en-US" altLang="zh-CN" sz="900" u="none" strike="noStrike" dirty="0">
                          <a:effectLst/>
                        </a:rPr>
                        <a:t>50%</a:t>
                      </a:r>
                      <a:r>
                        <a:rPr lang="zh-CN" altLang="en-US" sz="900" u="none" strike="noStrike" dirty="0">
                          <a:effectLst/>
                        </a:rPr>
                        <a:t>。</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35012">
                <a:tc>
                  <a:txBody>
                    <a:bodyPr/>
                    <a:lstStyle/>
                    <a:p>
                      <a:pPr algn="ctr" fontAlgn="ctr"/>
                      <a:r>
                        <a:rPr lang="en-US" altLang="zh-CN" sz="900" u="none" strike="noStrike">
                          <a:effectLst/>
                        </a:rPr>
                        <a:t>25</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省财政厅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指导欠发达县严格落实债务化解方案</a:t>
                      </a:r>
                      <a:r>
                        <a:rPr lang="en-US" altLang="zh-CN" sz="900" u="none" strike="noStrike" dirty="0">
                          <a:effectLst/>
                        </a:rPr>
                        <a:t>,</a:t>
                      </a:r>
                      <a:r>
                        <a:rPr lang="zh-CN" altLang="en-US" sz="900" u="none" strike="noStrike" dirty="0">
                          <a:effectLst/>
                        </a:rPr>
                        <a:t>统筹各类资金资产资源</a:t>
                      </a:r>
                      <a:r>
                        <a:rPr lang="en-US" altLang="zh-CN" sz="900" u="none" strike="noStrike" dirty="0">
                          <a:effectLst/>
                        </a:rPr>
                        <a:t>,</a:t>
                      </a:r>
                      <a:r>
                        <a:rPr lang="zh-CN" altLang="en-US" sz="900" u="none" strike="noStrike" dirty="0">
                          <a:effectLst/>
                        </a:rPr>
                        <a:t>逐笔明确偿债资金来源</a:t>
                      </a:r>
                      <a:r>
                        <a:rPr lang="en-US" altLang="zh-CN" sz="900" u="none" strike="noStrike" dirty="0">
                          <a:effectLst/>
                        </a:rPr>
                        <a:t>,</a:t>
                      </a:r>
                      <a:r>
                        <a:rPr lang="zh-CN" altLang="en-US" sz="900" u="none" strike="noStrike" dirty="0">
                          <a:effectLst/>
                        </a:rPr>
                        <a:t>稳妥有序化解隐性债务。</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35012">
                <a:tc>
                  <a:txBody>
                    <a:bodyPr/>
                    <a:lstStyle/>
                    <a:p>
                      <a:pPr algn="ctr" fontAlgn="ctr"/>
                      <a:r>
                        <a:rPr lang="en-US" altLang="zh-CN" sz="900" u="none" strike="noStrike">
                          <a:effectLst/>
                        </a:rPr>
                        <a:t>26</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省财政厅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加大对</a:t>
                      </a:r>
                      <a:r>
                        <a:rPr lang="en-US" altLang="zh-CN" sz="900" u="none" strike="noStrike" dirty="0">
                          <a:effectLst/>
                        </a:rPr>
                        <a:t>39</a:t>
                      </a:r>
                      <a:r>
                        <a:rPr lang="zh-CN" altLang="en-US" sz="900" u="none" strike="noStrike" dirty="0">
                          <a:effectLst/>
                        </a:rPr>
                        <a:t>个欠发达县域的重大项目的支持保障。</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35012">
                <a:tc>
                  <a:txBody>
                    <a:bodyPr/>
                    <a:lstStyle/>
                    <a:p>
                      <a:pPr algn="ctr" fontAlgn="ctr"/>
                      <a:r>
                        <a:rPr lang="en-US" altLang="zh-CN" sz="900" u="none" strike="noStrike">
                          <a:effectLst/>
                        </a:rPr>
                        <a:t>27</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省财政厅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文广体旅局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加强协调</a:t>
                      </a:r>
                      <a:r>
                        <a:rPr lang="en-US" altLang="zh-CN" sz="900" u="none" strike="noStrike">
                          <a:effectLst/>
                        </a:rPr>
                        <a:t>,</a:t>
                      </a:r>
                      <a:r>
                        <a:rPr lang="zh-CN" altLang="en-US" sz="900" u="none" strike="noStrike">
                          <a:effectLst/>
                        </a:rPr>
                        <a:t>支持文旅产业二次腾飞</a:t>
                      </a:r>
                      <a:r>
                        <a:rPr lang="en-US" altLang="zh-CN" sz="900" u="none" strike="noStrike">
                          <a:effectLst/>
                        </a:rPr>
                        <a:t>;</a:t>
                      </a:r>
                      <a:r>
                        <a:rPr lang="zh-CN" altLang="en-US" sz="900" u="none" strike="noStrike">
                          <a:effectLst/>
                        </a:rPr>
                        <a:t>协调经济和信息化厅支持剑阁县争取用气留存。</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135012">
                <a:tc>
                  <a:txBody>
                    <a:bodyPr/>
                    <a:lstStyle/>
                    <a:p>
                      <a:pPr algn="ctr" fontAlgn="ctr"/>
                      <a:r>
                        <a:rPr lang="en-US" altLang="zh-CN" sz="900" u="none" strike="noStrike">
                          <a:effectLst/>
                        </a:rPr>
                        <a:t>28</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省委金融办</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根据</a:t>
                      </a:r>
                      <a:r>
                        <a:rPr lang="en-US" altLang="zh-CN" sz="900" u="none" strike="noStrike">
                          <a:effectLst/>
                        </a:rPr>
                        <a:t>«</a:t>
                      </a:r>
                      <a:r>
                        <a:rPr lang="zh-CN" altLang="en-US" sz="900" u="none" strike="noStrike">
                          <a:effectLst/>
                        </a:rPr>
                        <a:t>十条措施</a:t>
                      </a:r>
                      <a:r>
                        <a:rPr lang="en-US" altLang="zh-CN" sz="900" u="none" strike="noStrike">
                          <a:effectLst/>
                        </a:rPr>
                        <a:t>»,</a:t>
                      </a:r>
                      <a:r>
                        <a:rPr lang="zh-CN" altLang="en-US" sz="900" u="none" strike="noStrike">
                          <a:effectLst/>
                        </a:rPr>
                        <a:t>出台针对</a:t>
                      </a:r>
                      <a:r>
                        <a:rPr lang="en-US" altLang="zh-CN" sz="900" u="none" strike="noStrike">
                          <a:effectLst/>
                        </a:rPr>
                        <a:t>39</a:t>
                      </a:r>
                      <a:r>
                        <a:rPr lang="zh-CN" altLang="en-US" sz="900" u="none" strike="noStrike">
                          <a:effectLst/>
                        </a:rPr>
                        <a:t>个欠发达县域金融支持方面的具体化的专项支持政策。</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269114">
                <a:tc>
                  <a:txBody>
                    <a:bodyPr/>
                    <a:lstStyle/>
                    <a:p>
                      <a:pPr algn="ctr" fontAlgn="ctr"/>
                      <a:r>
                        <a:rPr lang="en-US" altLang="zh-CN" sz="900" u="none" strike="noStrike">
                          <a:effectLst/>
                        </a:rPr>
                        <a:t>29</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省委金融办</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组织开展发行乡村振兴债、绿色债等创新品种债券融资专题辅导</a:t>
                      </a:r>
                      <a:r>
                        <a:rPr lang="en-US" altLang="zh-CN" sz="900" u="none" strike="noStrike">
                          <a:effectLst/>
                        </a:rPr>
                        <a:t>,</a:t>
                      </a:r>
                      <a:r>
                        <a:rPr lang="zh-CN" altLang="en-US" sz="900" u="none" strike="noStrike">
                          <a:effectLst/>
                        </a:rPr>
                        <a:t>提升发债主体专业能力。支持欠发达县域符合条件的企业发行乡村振兴债、绿色债等创新品种进行债券融资</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269114">
                <a:tc>
                  <a:txBody>
                    <a:bodyPr/>
                    <a:lstStyle/>
                    <a:p>
                      <a:pPr algn="ctr" fontAlgn="ctr"/>
                      <a:r>
                        <a:rPr lang="en-US" altLang="zh-CN" sz="900" u="none" strike="noStrike">
                          <a:effectLst/>
                        </a:rPr>
                        <a:t>30</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省委金融办</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动态筛选符合条件的企业进入四川省上市后备企业资源库实施精准培育服务</a:t>
                      </a:r>
                      <a:r>
                        <a:rPr lang="en-US" altLang="zh-CN" sz="900" u="none" strike="noStrike">
                          <a:effectLst/>
                        </a:rPr>
                        <a:t>,</a:t>
                      </a:r>
                      <a:r>
                        <a:rPr lang="zh-CN" altLang="en-US" sz="900" u="none" strike="noStrike">
                          <a:effectLst/>
                        </a:rPr>
                        <a:t>根据企业需要即时组织举办</a:t>
                      </a:r>
                      <a:r>
                        <a:rPr lang="en-US" altLang="zh-CN" sz="900" u="none" strike="noStrike">
                          <a:effectLst/>
                        </a:rPr>
                        <a:t>IPO</a:t>
                      </a:r>
                      <a:r>
                        <a:rPr lang="zh-CN" altLang="en-US" sz="900" u="none" strike="noStrike">
                          <a:effectLst/>
                        </a:rPr>
                        <a:t>培训会、上市后备企业融资对接会</a:t>
                      </a:r>
                      <a:r>
                        <a:rPr lang="en-US" altLang="zh-CN" sz="900" u="none" strike="noStrike">
                          <a:effectLst/>
                        </a:rPr>
                        <a:t>,</a:t>
                      </a:r>
                      <a:r>
                        <a:rPr lang="zh-CN" altLang="en-US" sz="900" u="none" strike="noStrike">
                          <a:effectLst/>
                        </a:rPr>
                        <a:t>支持符合条件的企业通过挂牌、上市实施股权融资。</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269114">
                <a:tc>
                  <a:txBody>
                    <a:bodyPr/>
                    <a:lstStyle/>
                    <a:p>
                      <a:pPr algn="ctr" fontAlgn="ctr"/>
                      <a:r>
                        <a:rPr lang="en-US" altLang="zh-CN" sz="900" u="none" strike="noStrike">
                          <a:effectLst/>
                        </a:rPr>
                        <a:t>31</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省委金融办</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鼓励各类金融机构结合实际创新金融产品和服务</a:t>
                      </a:r>
                      <a:r>
                        <a:rPr lang="en-US" altLang="zh-CN" sz="900" u="none" strike="noStrike">
                          <a:effectLst/>
                        </a:rPr>
                        <a:t>,</a:t>
                      </a:r>
                      <a:r>
                        <a:rPr lang="zh-CN" altLang="en-US" sz="900" u="none" strike="noStrike">
                          <a:effectLst/>
                        </a:rPr>
                        <a:t>加大对欠发达县域信贷支持力度。争取实现欠发达县域中的乡村振兴重点帮扶县贷款增速整体高于全省贷款平均增速、每个县至少有一款优势特色农产品保险产品</a:t>
                      </a:r>
                      <a:r>
                        <a:rPr lang="en-US" altLang="zh-CN" sz="900" u="none" strike="noStrike">
                          <a:effectLst/>
                        </a:rPr>
                        <a:t>,</a:t>
                      </a:r>
                      <a:r>
                        <a:rPr lang="zh-CN" altLang="en-US" sz="900" u="none" strike="noStrike">
                          <a:effectLst/>
                        </a:rPr>
                        <a:t>脱贫县贷款余额和农业保险保额整体持续增长。</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135012">
                <a:tc>
                  <a:txBody>
                    <a:bodyPr/>
                    <a:lstStyle/>
                    <a:p>
                      <a:pPr algn="ctr" fontAlgn="ctr"/>
                      <a:r>
                        <a:rPr lang="en-US" altLang="zh-CN" sz="900" u="none" strike="noStrike">
                          <a:effectLst/>
                        </a:rPr>
                        <a:t>32</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省委金融办</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组织企业与金融机构开展专题融资对接活动全年不低于</a:t>
                      </a:r>
                      <a:r>
                        <a:rPr lang="en-US" altLang="zh-CN" sz="900" u="none" strike="noStrike" dirty="0">
                          <a:effectLst/>
                        </a:rPr>
                        <a:t>2</a:t>
                      </a:r>
                      <a:r>
                        <a:rPr lang="zh-CN" altLang="en-US" sz="900" u="none" strike="noStrike" dirty="0">
                          <a:effectLst/>
                        </a:rPr>
                        <a:t>次</a:t>
                      </a:r>
                      <a:r>
                        <a:rPr lang="en-US" altLang="zh-CN" sz="900" u="none" strike="noStrike" dirty="0">
                          <a:effectLst/>
                        </a:rPr>
                        <a:t>,</a:t>
                      </a:r>
                      <a:r>
                        <a:rPr lang="zh-CN" altLang="en-US" sz="900" u="none" strike="noStrike" dirty="0">
                          <a:effectLst/>
                        </a:rPr>
                        <a:t>鼓励各类金融机构支持欠发达县域企业发展。</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69114">
                <a:tc>
                  <a:txBody>
                    <a:bodyPr/>
                    <a:lstStyle/>
                    <a:p>
                      <a:pPr algn="ctr" fontAlgn="ctr"/>
                      <a:r>
                        <a:rPr lang="en-US" altLang="zh-CN" sz="900" u="none" strike="noStrike">
                          <a:effectLst/>
                        </a:rPr>
                        <a:t>33</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省委金融办</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鼓励融资担保公司加大业务投放</a:t>
                      </a:r>
                      <a:r>
                        <a:rPr lang="en-US" altLang="zh-CN" sz="900" u="none" strike="noStrike" dirty="0">
                          <a:effectLst/>
                        </a:rPr>
                        <a:t>,</a:t>
                      </a:r>
                      <a:r>
                        <a:rPr lang="zh-CN" altLang="en-US" sz="900" u="none" strike="noStrike" dirty="0">
                          <a:effectLst/>
                        </a:rPr>
                        <a:t>提高服务覆盖面</a:t>
                      </a:r>
                      <a:r>
                        <a:rPr lang="en-US" altLang="zh-CN" sz="900" u="none" strike="noStrike" dirty="0">
                          <a:effectLst/>
                        </a:rPr>
                        <a:t>,</a:t>
                      </a:r>
                      <a:r>
                        <a:rPr lang="zh-CN" altLang="en-US" sz="900" u="none" strike="noStrike" dirty="0">
                          <a:effectLst/>
                        </a:rPr>
                        <a:t>全年新增担保贷款不少于</a:t>
                      </a:r>
                      <a:r>
                        <a:rPr lang="en-US" altLang="zh-CN" sz="900" u="none" strike="noStrike" dirty="0">
                          <a:effectLst/>
                        </a:rPr>
                        <a:t>50</a:t>
                      </a:r>
                      <a:r>
                        <a:rPr lang="zh-CN" altLang="en-US" sz="900" u="none" strike="noStrike" dirty="0">
                          <a:effectLst/>
                        </a:rPr>
                        <a:t>亿元</a:t>
                      </a:r>
                      <a:r>
                        <a:rPr lang="en-US" altLang="zh-CN" sz="900" u="none" strike="noStrike" dirty="0">
                          <a:effectLst/>
                        </a:rPr>
                        <a:t>,</a:t>
                      </a:r>
                      <a:r>
                        <a:rPr lang="zh-CN" altLang="en-US" sz="900" u="none" strike="noStrike" dirty="0">
                          <a:effectLst/>
                        </a:rPr>
                        <a:t>担保余额不低于</a:t>
                      </a:r>
                      <a:r>
                        <a:rPr lang="en-US" altLang="zh-CN" sz="900" u="none" strike="noStrike" dirty="0">
                          <a:effectLst/>
                        </a:rPr>
                        <a:t>120</a:t>
                      </a:r>
                      <a:r>
                        <a:rPr lang="zh-CN" altLang="en-US" sz="900" u="none" strike="noStrike" dirty="0">
                          <a:effectLst/>
                        </a:rPr>
                        <a:t>亿元。引导融资担保公司积极提供咨询指导</a:t>
                      </a:r>
                      <a:r>
                        <a:rPr lang="en-US" altLang="zh-CN" sz="900" u="none" strike="noStrike" dirty="0">
                          <a:effectLst/>
                        </a:rPr>
                        <a:t>,</a:t>
                      </a:r>
                      <a:r>
                        <a:rPr lang="zh-CN" altLang="en-US" sz="900" u="none" strike="noStrike" dirty="0">
                          <a:effectLst/>
                        </a:rPr>
                        <a:t>为满足发行债券条件的企业提供增信服务。</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35012">
                <a:tc>
                  <a:txBody>
                    <a:bodyPr/>
                    <a:lstStyle/>
                    <a:p>
                      <a:pPr algn="ctr" fontAlgn="ctr"/>
                      <a:r>
                        <a:rPr lang="en-US" altLang="zh-CN" sz="900" u="none" strike="noStrike">
                          <a:effectLst/>
                        </a:rPr>
                        <a:t>34</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省水利厅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水利局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优先支持</a:t>
                      </a:r>
                      <a:r>
                        <a:rPr lang="en-US" altLang="zh-CN" sz="900" u="none" strike="noStrike" dirty="0">
                          <a:effectLst/>
                        </a:rPr>
                        <a:t>39</a:t>
                      </a:r>
                      <a:r>
                        <a:rPr lang="zh-CN" altLang="en-US" sz="900" u="none" strike="noStrike" dirty="0">
                          <a:effectLst/>
                        </a:rPr>
                        <a:t>个欠发达县域水利项目建设</a:t>
                      </a:r>
                      <a:r>
                        <a:rPr lang="en-US" altLang="zh-CN" sz="900" u="none" strike="noStrike" dirty="0">
                          <a:effectLst/>
                        </a:rPr>
                        <a:t>.</a:t>
                      </a:r>
                      <a:endParaRPr lang="en-US" altLang="zh-CN" sz="900" b="0" i="0" u="none" strike="noStrike" dirty="0">
                        <a:effectLst/>
                        <a:latin typeface="宋体" panose="02010600030101010101" pitchFamily="2" charset="-122"/>
                        <a:ea typeface="宋体" panose="02010600030101010101" pitchFamily="2" charset="-122"/>
                      </a:endParaRPr>
                    </a:p>
                  </a:txBody>
                  <a:tcPr marL="931" marR="931" marT="931" marB="0" anchor="ctr"/>
                </a:tc>
              </a:tr>
              <a:tr h="269114">
                <a:tc>
                  <a:txBody>
                    <a:bodyPr/>
                    <a:lstStyle/>
                    <a:p>
                      <a:pPr algn="ctr" fontAlgn="ctr"/>
                      <a:r>
                        <a:rPr lang="en-US" altLang="zh-CN" sz="900" u="none" strike="noStrike">
                          <a:effectLst/>
                        </a:rPr>
                        <a:t>35</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省水利厅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水利局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指导纳入国债资金支持范围内的大中型水利工程、病险水库除险加固、主要支流、中小河流、山洪沟治理等项目建设</a:t>
                      </a:r>
                      <a:r>
                        <a:rPr lang="en-US" altLang="zh-CN" sz="900" u="none" strike="noStrike" dirty="0">
                          <a:effectLst/>
                        </a:rPr>
                        <a:t>,2024</a:t>
                      </a:r>
                      <a:r>
                        <a:rPr lang="zh-CN" altLang="en-US" sz="900" u="none" strike="noStrike" dirty="0">
                          <a:effectLst/>
                        </a:rPr>
                        <a:t>年完成国债资金。</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69114">
                <a:tc>
                  <a:txBody>
                    <a:bodyPr/>
                    <a:lstStyle/>
                    <a:p>
                      <a:pPr algn="ctr" fontAlgn="ctr"/>
                      <a:r>
                        <a:rPr lang="en-US" altLang="zh-CN" sz="900" u="none" strike="noStrike">
                          <a:effectLst/>
                        </a:rPr>
                        <a:t>36</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省水利厅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水利局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支持开展高桥、兰草、老鹰嘴、书古、中阿坝、七星、色柯、武同庙、东阳、夏家河、铜槽子等水库工程前期工作</a:t>
                      </a:r>
                      <a:r>
                        <a:rPr lang="en-US" altLang="zh-CN" sz="900" u="none" strike="noStrike">
                          <a:effectLst/>
                        </a:rPr>
                        <a:t>,2024</a:t>
                      </a:r>
                      <a:r>
                        <a:rPr lang="zh-CN" altLang="en-US" sz="900" u="none" strike="noStrike">
                          <a:effectLst/>
                        </a:rPr>
                        <a:t>年开工老鹰嘴、铜槽子、杉树堡、群力、红花沟、桥河沟、洛嘎莫、杨家沟、金溪河水库。</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403215">
                <a:tc>
                  <a:txBody>
                    <a:bodyPr/>
                    <a:lstStyle/>
                    <a:p>
                      <a:pPr algn="ctr" fontAlgn="ctr"/>
                      <a:r>
                        <a:rPr lang="en-US" altLang="zh-CN" sz="900" u="none" strike="noStrike">
                          <a:effectLst/>
                        </a:rPr>
                        <a:t>37</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省水利厅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水利局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a:effectLst/>
                        </a:rPr>
                        <a:t>加快建设红鱼洞水库及灌区、亭子口灌区一期</a:t>
                      </a:r>
                      <a:r>
                        <a:rPr lang="en-US" altLang="zh-CN" sz="900" u="none" strike="noStrike">
                          <a:effectLst/>
                        </a:rPr>
                        <a:t>(</a:t>
                      </a:r>
                      <a:r>
                        <a:rPr lang="zh-CN" altLang="en-US" sz="900" u="none" strike="noStrike">
                          <a:effectLst/>
                        </a:rPr>
                        <a:t>苍溪段</a:t>
                      </a:r>
                      <a:r>
                        <a:rPr lang="en-US" altLang="zh-CN" sz="900" u="none" strike="noStrike">
                          <a:effectLst/>
                        </a:rPr>
                        <a:t>)</a:t>
                      </a:r>
                      <a:r>
                        <a:rPr lang="zh-CN" altLang="en-US" sz="900" u="none" strike="noStrike">
                          <a:effectLst/>
                        </a:rPr>
                        <a:t>、龙塘水库及灌区、江家口水库、固军水库、青峪口水库、米市水库</a:t>
                      </a:r>
                      <a:r>
                        <a:rPr lang="en-US" altLang="zh-CN" sz="900" u="none" strike="noStrike">
                          <a:effectLst/>
                        </a:rPr>
                        <a:t>7</a:t>
                      </a:r>
                      <a:r>
                        <a:rPr lang="zh-CN" altLang="en-US" sz="900" u="none" strike="noStrike">
                          <a:effectLst/>
                        </a:rPr>
                        <a:t>个大型水利工程</a:t>
                      </a:r>
                      <a:r>
                        <a:rPr lang="en-US" altLang="zh-CN" sz="900" u="none" strike="noStrike">
                          <a:effectLst/>
                        </a:rPr>
                        <a:t>,</a:t>
                      </a:r>
                      <a:r>
                        <a:rPr lang="zh-CN" altLang="en-US" sz="900" u="none" strike="noStrike">
                          <a:effectLst/>
                        </a:rPr>
                        <a:t>李家梁水库、曲河水库、湾潭河水库、芦稿溪水库、查马日东、东南引水</a:t>
                      </a:r>
                      <a:r>
                        <a:rPr lang="en-US" altLang="zh-CN" sz="900" u="none" strike="noStrike">
                          <a:effectLst/>
                        </a:rPr>
                        <a:t>6</a:t>
                      </a:r>
                      <a:r>
                        <a:rPr lang="zh-CN" altLang="en-US" sz="900" u="none" strike="noStrike">
                          <a:effectLst/>
                        </a:rPr>
                        <a:t>个中型水利工程和波洛、子威、斯穆布约、黑宝山、汇田河、白松等</a:t>
                      </a:r>
                      <a:r>
                        <a:rPr lang="en-US" altLang="zh-CN" sz="900" u="none" strike="noStrike">
                          <a:effectLst/>
                        </a:rPr>
                        <a:t>7</a:t>
                      </a:r>
                      <a:r>
                        <a:rPr lang="zh-CN" altLang="en-US" sz="900" u="none" strike="noStrike">
                          <a:effectLst/>
                        </a:rPr>
                        <a:t>个小型水库。</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r>
              <a:tr h="135012">
                <a:tc>
                  <a:txBody>
                    <a:bodyPr/>
                    <a:lstStyle/>
                    <a:p>
                      <a:pPr algn="ctr" fontAlgn="ctr"/>
                      <a:r>
                        <a:rPr lang="en-US" altLang="zh-CN" sz="900" u="none" strike="noStrike">
                          <a:effectLst/>
                        </a:rPr>
                        <a:t>38</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农业农村厅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农业农村局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安排资金</a:t>
                      </a:r>
                      <a:r>
                        <a:rPr lang="en-US" altLang="zh-CN" sz="900" u="none" strike="noStrike" dirty="0">
                          <a:effectLst/>
                        </a:rPr>
                        <a:t>,</a:t>
                      </a:r>
                      <a:r>
                        <a:rPr lang="zh-CN" altLang="en-US" sz="900" u="none" strike="noStrike" dirty="0">
                          <a:effectLst/>
                        </a:rPr>
                        <a:t>继续支持</a:t>
                      </a:r>
                      <a:r>
                        <a:rPr lang="en-US" altLang="zh-CN" sz="900" u="none" strike="noStrike" dirty="0">
                          <a:effectLst/>
                        </a:rPr>
                        <a:t>19</a:t>
                      </a:r>
                      <a:r>
                        <a:rPr lang="zh-CN" altLang="en-US" sz="900" u="none" strike="noStrike" dirty="0">
                          <a:effectLst/>
                        </a:rPr>
                        <a:t>个欠发达县域参与实施省级优势特色产业集群项目</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135012">
                <a:tc>
                  <a:txBody>
                    <a:bodyPr/>
                    <a:lstStyle/>
                    <a:p>
                      <a:pPr algn="ctr" fontAlgn="ctr"/>
                      <a:r>
                        <a:rPr lang="en-US" altLang="zh-CN" sz="900" u="none" strike="noStrike">
                          <a:effectLst/>
                        </a:rPr>
                        <a:t>39</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农业农村厅</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农业农村局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安排资金</a:t>
                      </a:r>
                      <a:r>
                        <a:rPr lang="en-US" altLang="zh-CN" sz="900" u="none" strike="noStrike" dirty="0">
                          <a:effectLst/>
                        </a:rPr>
                        <a:t>,</a:t>
                      </a:r>
                      <a:r>
                        <a:rPr lang="zh-CN" altLang="en-US" sz="900" u="none" strike="noStrike" dirty="0">
                          <a:effectLst/>
                        </a:rPr>
                        <a:t>继续支持</a:t>
                      </a:r>
                      <a:r>
                        <a:rPr lang="en-US" altLang="zh-CN" sz="900" u="none" strike="noStrike" dirty="0">
                          <a:effectLst/>
                        </a:rPr>
                        <a:t>17</a:t>
                      </a:r>
                      <a:r>
                        <a:rPr lang="zh-CN" altLang="en-US" sz="900" u="none" strike="noStrike" dirty="0">
                          <a:effectLst/>
                        </a:rPr>
                        <a:t>个、争取新增</a:t>
                      </a:r>
                      <a:r>
                        <a:rPr lang="en-US" altLang="zh-CN" sz="900" u="none" strike="noStrike" dirty="0">
                          <a:effectLst/>
                        </a:rPr>
                        <a:t>21</a:t>
                      </a:r>
                      <a:r>
                        <a:rPr lang="zh-CN" altLang="en-US" sz="900" u="none" strike="noStrike" dirty="0">
                          <a:effectLst/>
                        </a:rPr>
                        <a:t>个欠发达县域实施省级优势特色产业乡镇</a:t>
                      </a:r>
                      <a:r>
                        <a:rPr lang="en-US" altLang="zh-CN" sz="900" u="none" strike="noStrike" dirty="0">
                          <a:effectLst/>
                        </a:rPr>
                        <a:t>(</a:t>
                      </a:r>
                      <a:r>
                        <a:rPr lang="zh-CN" altLang="en-US" sz="900" u="none" strike="noStrike" dirty="0">
                          <a:effectLst/>
                        </a:rPr>
                        <a:t>省级产业强镇</a:t>
                      </a:r>
                      <a:r>
                        <a:rPr lang="en-US" altLang="zh-CN" sz="900" u="none" strike="noStrike" dirty="0">
                          <a:effectLst/>
                        </a:rPr>
                        <a:t>)</a:t>
                      </a:r>
                      <a:r>
                        <a:rPr lang="zh-CN" altLang="en-US" sz="900" u="none" strike="noStrike" dirty="0">
                          <a:effectLst/>
                        </a:rPr>
                        <a:t>项目</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69114">
                <a:tc>
                  <a:txBody>
                    <a:bodyPr/>
                    <a:lstStyle/>
                    <a:p>
                      <a:pPr algn="ctr" fontAlgn="ctr"/>
                      <a:r>
                        <a:rPr lang="en-US" altLang="zh-CN" sz="900" u="none" strike="noStrike">
                          <a:effectLst/>
                        </a:rPr>
                        <a:t>40</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财政局、农业农村局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en-US" altLang="zh-CN" sz="900" u="none" strike="noStrike" dirty="0">
                          <a:effectLst/>
                        </a:rPr>
                        <a:t>2024</a:t>
                      </a:r>
                      <a:r>
                        <a:rPr lang="zh-CN" altLang="en-US" sz="900" u="none" strike="noStrike" dirty="0">
                          <a:effectLst/>
                        </a:rPr>
                        <a:t>年统筹向</a:t>
                      </a:r>
                      <a:r>
                        <a:rPr lang="en-US" altLang="zh-CN" sz="900" u="none" strike="noStrike" dirty="0">
                          <a:effectLst/>
                        </a:rPr>
                        <a:t>39</a:t>
                      </a:r>
                      <a:r>
                        <a:rPr lang="zh-CN" altLang="en-US" sz="900" u="none" strike="noStrike" dirty="0">
                          <a:effectLst/>
                        </a:rPr>
                        <a:t>个欠发达县倾斜分配扶持村</a:t>
                      </a:r>
                      <a:r>
                        <a:rPr lang="en-US" altLang="zh-CN" sz="900" u="none" strike="noStrike" dirty="0">
                          <a:effectLst/>
                        </a:rPr>
                        <a:t>325</a:t>
                      </a:r>
                      <a:r>
                        <a:rPr lang="zh-CN" altLang="en-US" sz="900" u="none" strike="noStrike" dirty="0">
                          <a:effectLst/>
                        </a:rPr>
                        <a:t>个</a:t>
                      </a:r>
                      <a:r>
                        <a:rPr lang="en-US" altLang="zh-CN" sz="900" u="none" strike="noStrike" dirty="0">
                          <a:effectLst/>
                        </a:rPr>
                        <a:t>,</a:t>
                      </a:r>
                      <a:r>
                        <a:rPr lang="zh-CN" altLang="en-US" sz="900" u="none" strike="noStrike" dirty="0">
                          <a:effectLst/>
                        </a:rPr>
                        <a:t>确保每个扶持村到村资金不低于</a:t>
                      </a:r>
                      <a:r>
                        <a:rPr lang="en-US" altLang="zh-CN" sz="900" u="none" strike="noStrike" dirty="0">
                          <a:effectLst/>
                        </a:rPr>
                        <a:t>150</a:t>
                      </a:r>
                      <a:r>
                        <a:rPr lang="zh-CN" altLang="en-US" sz="900" u="none" strike="noStrike" dirty="0">
                          <a:effectLst/>
                        </a:rPr>
                        <a:t>万元。</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r h="269114">
                <a:tc>
                  <a:txBody>
                    <a:bodyPr/>
                    <a:lstStyle/>
                    <a:p>
                      <a:pPr algn="ctr" fontAlgn="ctr"/>
                      <a:r>
                        <a:rPr lang="en-US" altLang="zh-CN" sz="900" u="none" strike="noStrike">
                          <a:effectLst/>
                        </a:rPr>
                        <a:t>41</a:t>
                      </a:r>
                      <a:endParaRPr lang="en-US" altLang="zh-CN"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省委组织部</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ctr" fontAlgn="ctr"/>
                      <a:r>
                        <a:rPr lang="zh-CN" altLang="en-US" sz="900" u="none" strike="noStrike">
                          <a:effectLst/>
                        </a:rPr>
                        <a:t>财政局、农业农村局</a:t>
                      </a:r>
                      <a:endParaRPr lang="zh-CN" altLang="en-US" sz="900" b="0" i="0" u="none" strike="noStrike">
                        <a:effectLst/>
                        <a:latin typeface="宋体" panose="02010600030101010101" pitchFamily="2" charset="-122"/>
                        <a:ea typeface="宋体" panose="02010600030101010101" pitchFamily="2" charset="-122"/>
                      </a:endParaRPr>
                    </a:p>
                  </a:txBody>
                  <a:tcPr marL="931" marR="931" marT="931" marB="0" anchor="ctr"/>
                </a:tc>
                <a:tc>
                  <a:txBody>
                    <a:bodyPr/>
                    <a:lstStyle/>
                    <a:p>
                      <a:pPr algn="l" fontAlgn="ctr"/>
                      <a:r>
                        <a:rPr lang="zh-CN" altLang="en-US" sz="900" u="none" strike="noStrike" dirty="0">
                          <a:effectLst/>
                        </a:rPr>
                        <a:t>会同省直相关部门指导</a:t>
                      </a:r>
                      <a:r>
                        <a:rPr lang="en-US" altLang="zh-CN" sz="900" u="none" strike="noStrike" dirty="0">
                          <a:effectLst/>
                        </a:rPr>
                        <a:t>39</a:t>
                      </a:r>
                      <a:r>
                        <a:rPr lang="zh-CN" altLang="en-US" sz="900" u="none" strike="noStrike" dirty="0">
                          <a:effectLst/>
                        </a:rPr>
                        <a:t>个欠发达县加强扶持项目编制</a:t>
                      </a:r>
                      <a:r>
                        <a:rPr lang="en-US" altLang="zh-CN" sz="900" u="none" strike="noStrike" dirty="0">
                          <a:effectLst/>
                        </a:rPr>
                        <a:t>,</a:t>
                      </a:r>
                      <a:r>
                        <a:rPr lang="zh-CN" altLang="en-US" sz="900" u="none" strike="noStrike" dirty="0">
                          <a:effectLst/>
                        </a:rPr>
                        <a:t>推动资金项目有效落实。</a:t>
                      </a:r>
                      <a:endParaRPr lang="zh-CN" altLang="en-US" sz="900" b="0" i="0" u="none" strike="noStrike" dirty="0">
                        <a:effectLst/>
                        <a:latin typeface="宋体" panose="02010600030101010101" pitchFamily="2" charset="-122"/>
                        <a:ea typeface="宋体" panose="02010600030101010101" pitchFamily="2" charset="-122"/>
                      </a:endParaRPr>
                    </a:p>
                  </a:txBody>
                  <a:tcPr marL="931" marR="931" marT="931"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67544" y="267494"/>
          <a:ext cx="8280920" cy="4655908"/>
        </p:xfrm>
        <a:graphic>
          <a:graphicData uri="http://schemas.openxmlformats.org/drawingml/2006/table">
            <a:tbl>
              <a:tblPr>
                <a:tableStyleId>{073A0DAA-6AF3-43AB-8588-CEC1D06C72B9}</a:tableStyleId>
              </a:tblPr>
              <a:tblGrid>
                <a:gridCol w="604706"/>
                <a:gridCol w="1465524"/>
                <a:gridCol w="1522436"/>
                <a:gridCol w="4688254"/>
              </a:tblGrid>
              <a:tr h="214870">
                <a:tc gridSpan="4">
                  <a:txBody>
                    <a:bodyPr/>
                    <a:lstStyle/>
                    <a:p>
                      <a:pPr algn="ctr" fontAlgn="ctr"/>
                      <a:r>
                        <a:rPr lang="zh-CN" altLang="en-US" sz="1800" u="none" strike="noStrike" dirty="0">
                          <a:effectLst/>
                        </a:rPr>
                        <a:t>托底性帮扶防返贫重点任务清单</a:t>
                      </a:r>
                      <a:endParaRPr lang="zh-CN" altLang="en-US" sz="1800" b="0" i="0" u="none" strike="noStrike" dirty="0">
                        <a:effectLst/>
                        <a:latin typeface="+mj-ea"/>
                        <a:ea typeface="+mj-ea"/>
                      </a:endParaRPr>
                    </a:p>
                  </a:txBody>
                  <a:tcPr marL="2066" marR="2066" marT="2066" marB="0" anchor="ctr"/>
                </a:tc>
                <a:tc hMerge="1">
                  <a:txBody>
                    <a:bodyPr/>
                    <a:lstStyle/>
                    <a:p>
                      <a:endParaRPr lang="zh-CN"/>
                    </a:p>
                  </a:txBody>
                  <a:tcPr/>
                </a:tc>
                <a:tc hMerge="1">
                  <a:txBody>
                    <a:bodyPr/>
                    <a:lstStyle/>
                    <a:p>
                      <a:endParaRPr lang="zh-CN"/>
                    </a:p>
                  </a:txBody>
                  <a:tcPr/>
                </a:tc>
                <a:tc hMerge="1">
                  <a:txBody>
                    <a:bodyPr/>
                    <a:lstStyle/>
                    <a:p>
                      <a:endParaRPr lang="zh-CN"/>
                    </a:p>
                  </a:txBody>
                  <a:tcPr/>
                </a:tc>
              </a:tr>
              <a:tr h="119832">
                <a:tc gridSpan="4">
                  <a:txBody>
                    <a:bodyPr/>
                    <a:lstStyle/>
                    <a:p>
                      <a:pPr algn="l" fontAlgn="ctr"/>
                      <a:r>
                        <a:rPr lang="zh-CN" altLang="en-US" sz="1050" u="none" strike="noStrike" dirty="0">
                          <a:effectLst/>
                        </a:rPr>
                        <a:t>托底性帮扶</a:t>
                      </a:r>
                      <a:r>
                        <a:rPr lang="en-US" altLang="zh-CN" sz="1050" u="none" strike="noStrike" dirty="0">
                          <a:effectLst/>
                        </a:rPr>
                        <a:t>〔2024〕8</a:t>
                      </a:r>
                      <a:r>
                        <a:rPr lang="zh-CN" altLang="en-US" sz="1050" u="none" strike="noStrike" dirty="0">
                          <a:effectLst/>
                        </a:rPr>
                        <a:t>号</a:t>
                      </a:r>
                      <a:endParaRPr lang="zh-CN" altLang="en-US" sz="1050" b="0" i="0" u="none" strike="noStrike" dirty="0">
                        <a:effectLst/>
                        <a:latin typeface="楷体_GB2312" panose="02010609030101010101" charset="-122"/>
                        <a:ea typeface="宋体" panose="02010600030101010101" pitchFamily="2" charset="-122"/>
                      </a:endParaRPr>
                    </a:p>
                  </a:txBody>
                  <a:tcPr marL="2066" marR="2066" marT="2066" marB="0" anchor="ctr"/>
                </a:tc>
                <a:tc hMerge="1">
                  <a:txBody>
                    <a:bodyPr/>
                    <a:lstStyle/>
                    <a:p>
                      <a:endParaRPr lang="zh-CN"/>
                    </a:p>
                  </a:txBody>
                  <a:tcPr/>
                </a:tc>
                <a:tc hMerge="1">
                  <a:txBody>
                    <a:bodyPr/>
                    <a:lstStyle/>
                    <a:p>
                      <a:endParaRPr lang="zh-CN"/>
                    </a:p>
                  </a:txBody>
                  <a:tcPr/>
                </a:tc>
                <a:tc hMerge="1">
                  <a:txBody>
                    <a:bodyPr/>
                    <a:lstStyle/>
                    <a:p>
                      <a:endParaRPr lang="zh-CN"/>
                    </a:p>
                  </a:txBody>
                  <a:tcPr/>
                </a:tc>
              </a:tr>
              <a:tr h="0">
                <a:tc>
                  <a:txBody>
                    <a:bodyPr/>
                    <a:lstStyle/>
                    <a:p>
                      <a:pPr algn="ctr" fontAlgn="ctr"/>
                      <a:r>
                        <a:rPr lang="zh-CN" altLang="en-US" sz="1050" u="none" strike="noStrike" dirty="0">
                          <a:effectLst/>
                        </a:rPr>
                        <a:t>序号</a:t>
                      </a:r>
                      <a:endParaRPr lang="zh-CN" altLang="en-US" sz="1050" b="1" i="0" u="none" strike="noStrike" dirty="0">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dirty="0">
                          <a:effectLst/>
                        </a:rPr>
                        <a:t>牵头部门</a:t>
                      </a:r>
                      <a:endParaRPr lang="zh-CN" altLang="en-US" sz="1050" b="1" i="0" u="none" strike="noStrike" dirty="0">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责任单位</a:t>
                      </a:r>
                      <a:endParaRPr lang="zh-CN" altLang="en-US" sz="1050" b="1"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重点任务</a:t>
                      </a:r>
                      <a:endParaRPr lang="zh-CN" altLang="en-US" sz="1050" b="1" i="0" u="none" strike="noStrike">
                        <a:effectLst/>
                        <a:latin typeface="宋体" panose="02010600030101010101" pitchFamily="2" charset="-122"/>
                        <a:ea typeface="宋体" panose="02010600030101010101" pitchFamily="2" charset="-122"/>
                      </a:endParaRPr>
                    </a:p>
                  </a:txBody>
                  <a:tcPr marL="2066" marR="2066" marT="2066" marB="0" anchor="ctr"/>
                </a:tc>
              </a:tr>
              <a:tr h="291315">
                <a:tc>
                  <a:txBody>
                    <a:bodyPr/>
                    <a:lstStyle/>
                    <a:p>
                      <a:pPr algn="ctr" fontAlgn="ctr"/>
                      <a:r>
                        <a:rPr lang="en-US" altLang="zh-CN" sz="1050" u="none" strike="noStrike">
                          <a:effectLst/>
                        </a:rPr>
                        <a:t>1</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dirty="0">
                          <a:effectLst/>
                        </a:rPr>
                        <a:t>省农业农村厅</a:t>
                      </a:r>
                      <a:endParaRPr lang="zh-CN" altLang="en-US" sz="1050" b="0" i="0" u="none" strike="noStrike" dirty="0">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农业农村局</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a:effectLst/>
                        </a:rPr>
                        <a:t>组织</a:t>
                      </a:r>
                      <a:r>
                        <a:rPr lang="en-US" altLang="zh-CN" sz="1050" u="none" strike="noStrike">
                          <a:effectLst/>
                        </a:rPr>
                        <a:t>39</a:t>
                      </a:r>
                      <a:r>
                        <a:rPr lang="zh-CN" altLang="en-US" sz="1050" u="none" strike="noStrike">
                          <a:effectLst/>
                        </a:rPr>
                        <a:t>个欠发达县域全面落实常态化监测帮扶体系，将符合条件的农户及时按程序纳入监测对象，落实针对性帮扶措施（</a:t>
                      </a:r>
                      <a:r>
                        <a:rPr lang="en-US" altLang="zh-CN" sz="1050" u="none" strike="noStrike">
                          <a:effectLst/>
                        </a:rPr>
                        <a:t>12</a:t>
                      </a:r>
                      <a:r>
                        <a:rPr lang="zh-CN" altLang="en-US" sz="1050" u="none" strike="noStrike">
                          <a:effectLst/>
                        </a:rPr>
                        <a:t>月前完成）</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r>
              <a:tr h="291315">
                <a:tc>
                  <a:txBody>
                    <a:bodyPr/>
                    <a:lstStyle/>
                    <a:p>
                      <a:pPr algn="ctr" fontAlgn="ctr"/>
                      <a:r>
                        <a:rPr lang="en-US" altLang="zh-CN" sz="1050" u="none" strike="noStrike">
                          <a:effectLst/>
                        </a:rPr>
                        <a:t>2</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省农业农村厅</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dirty="0">
                          <a:effectLst/>
                        </a:rPr>
                        <a:t>农业农村局</a:t>
                      </a:r>
                      <a:endParaRPr lang="zh-CN" altLang="en-US" sz="1050" b="0" i="0" u="none" strike="noStrike" dirty="0">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a:effectLst/>
                        </a:rPr>
                        <a:t>科学调整</a:t>
                      </a:r>
                      <a:r>
                        <a:rPr lang="en-US" altLang="zh-CN" sz="1050" u="none" strike="noStrike">
                          <a:effectLst/>
                        </a:rPr>
                        <a:t>2024</a:t>
                      </a:r>
                      <a:r>
                        <a:rPr lang="zh-CN" altLang="en-US" sz="1050" u="none" strike="noStrike">
                          <a:effectLst/>
                        </a:rPr>
                        <a:t>年防止返贫监测收入标准，指导 </a:t>
                      </a:r>
                      <a:r>
                        <a:rPr lang="en-US" altLang="zh-CN" sz="1050" u="none" strike="noStrike">
                          <a:effectLst/>
                        </a:rPr>
                        <a:t>39 </a:t>
                      </a:r>
                      <a:r>
                        <a:rPr lang="zh-CN" altLang="en-US" sz="1050" u="none" strike="noStrike">
                          <a:effectLst/>
                        </a:rPr>
                        <a:t>个欠发达县域严格按监测标准和程序做好监测对象识别、认定和帮扶工作。（</a:t>
                      </a:r>
                      <a:r>
                        <a:rPr lang="en-US" altLang="zh-CN" sz="1050" u="none" strike="noStrike">
                          <a:effectLst/>
                        </a:rPr>
                        <a:t>3</a:t>
                      </a:r>
                      <a:r>
                        <a:rPr lang="zh-CN" altLang="en-US" sz="1050" u="none" strike="noStrike">
                          <a:effectLst/>
                        </a:rPr>
                        <a:t>月底前完成</a:t>
                      </a:r>
                      <a:r>
                        <a:rPr lang="en-US" altLang="zh-CN" sz="1050" u="none" strike="noStrike">
                          <a:effectLst/>
                        </a:rPr>
                        <a:t>2024</a:t>
                      </a:r>
                      <a:r>
                        <a:rPr lang="zh-CN" altLang="en-US" sz="1050" u="none" strike="noStrike">
                          <a:effectLst/>
                        </a:rPr>
                        <a:t>年防治返贫监测收入标准调整）</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r>
              <a:tr h="291315">
                <a:tc>
                  <a:txBody>
                    <a:bodyPr/>
                    <a:lstStyle/>
                    <a:p>
                      <a:pPr algn="ctr" fontAlgn="ctr"/>
                      <a:r>
                        <a:rPr lang="en-US" altLang="zh-CN" sz="1050" u="none" strike="noStrike">
                          <a:effectLst/>
                        </a:rPr>
                        <a:t>3</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省农业农村厅</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农业农村局</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a:effectLst/>
                        </a:rPr>
                        <a:t>对具备产业发展条件和意愿的监测对象，支持发展乡村特色产业，发展林果、农副产品加工、设施农业和庭院经济，发展乡村旅游等产业。（</a:t>
                      </a:r>
                      <a:r>
                        <a:rPr lang="en-US" altLang="zh-CN" sz="1050" u="none" strike="noStrike">
                          <a:effectLst/>
                        </a:rPr>
                        <a:t>12</a:t>
                      </a:r>
                      <a:r>
                        <a:rPr lang="zh-CN" altLang="en-US" sz="1050" u="none" strike="noStrike">
                          <a:effectLst/>
                        </a:rPr>
                        <a:t>月前完成）</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r>
              <a:tr h="194210">
                <a:tc>
                  <a:txBody>
                    <a:bodyPr/>
                    <a:lstStyle/>
                    <a:p>
                      <a:pPr algn="ctr" fontAlgn="ctr"/>
                      <a:r>
                        <a:rPr lang="en-US" altLang="zh-CN" sz="1050" u="none" strike="noStrike">
                          <a:effectLst/>
                        </a:rPr>
                        <a:t>4</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省农业农村厅</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农业农村局</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dirty="0">
                          <a:effectLst/>
                        </a:rPr>
                        <a:t>组织</a:t>
                      </a:r>
                      <a:r>
                        <a:rPr lang="en-US" altLang="zh-CN" sz="1050" u="none" strike="noStrike" dirty="0">
                          <a:effectLst/>
                        </a:rPr>
                        <a:t>39</a:t>
                      </a:r>
                      <a:r>
                        <a:rPr lang="zh-CN" altLang="en-US" sz="1050" u="none" strike="noStrike" dirty="0">
                          <a:effectLst/>
                        </a:rPr>
                        <a:t>个欠发达县域畅通因灾和突发事故等特殊情况识别纳入“绿色通道”，及时将符合条件的农户纳入监测对象。（</a:t>
                      </a:r>
                      <a:r>
                        <a:rPr lang="en-US" altLang="zh-CN" sz="1050" u="none" strike="noStrike" dirty="0">
                          <a:effectLst/>
                        </a:rPr>
                        <a:t>12</a:t>
                      </a:r>
                      <a:r>
                        <a:rPr lang="zh-CN" altLang="en-US" sz="1050" u="none" strike="noStrike" dirty="0">
                          <a:effectLst/>
                        </a:rPr>
                        <a:t>月前完成）</a:t>
                      </a:r>
                      <a:endParaRPr lang="zh-CN" altLang="en-US" sz="1050" b="0" i="0" u="none" strike="noStrike" dirty="0">
                        <a:effectLst/>
                        <a:latin typeface="宋体" panose="02010600030101010101" pitchFamily="2" charset="-122"/>
                        <a:ea typeface="宋体" panose="02010600030101010101" pitchFamily="2" charset="-122"/>
                      </a:endParaRPr>
                    </a:p>
                  </a:txBody>
                  <a:tcPr marL="2066" marR="2066" marT="2066" marB="0" anchor="ctr"/>
                </a:tc>
              </a:tr>
              <a:tr h="291315">
                <a:tc>
                  <a:txBody>
                    <a:bodyPr/>
                    <a:lstStyle/>
                    <a:p>
                      <a:pPr algn="ctr" fontAlgn="ctr"/>
                      <a:r>
                        <a:rPr lang="en-US" altLang="zh-CN" sz="1050" u="none" strike="noStrike">
                          <a:effectLst/>
                        </a:rPr>
                        <a:t>5</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省农业农村厅</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农业农村局</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dirty="0">
                          <a:effectLst/>
                        </a:rPr>
                        <a:t>组织 </a:t>
                      </a:r>
                      <a:r>
                        <a:rPr lang="en-US" altLang="zh-CN" sz="1050" u="none" strike="noStrike" dirty="0">
                          <a:effectLst/>
                        </a:rPr>
                        <a:t>39 </a:t>
                      </a:r>
                      <a:r>
                        <a:rPr lang="zh-CN" altLang="en-US" sz="1050" u="none" strike="noStrike" dirty="0">
                          <a:effectLst/>
                        </a:rPr>
                        <a:t>个欠发达县域扎实开展防止返贫监测帮扶 </a:t>
                      </a:r>
                      <a:r>
                        <a:rPr lang="en-US" altLang="zh-CN" sz="1050" u="none" strike="noStrike" dirty="0">
                          <a:effectLst/>
                        </a:rPr>
                        <a:t>2024 </a:t>
                      </a:r>
                      <a:r>
                        <a:rPr lang="zh-CN" altLang="en-US" sz="1050" u="none" strike="noStrike" dirty="0">
                          <a:effectLst/>
                        </a:rPr>
                        <a:t>年度集中排查，全覆盖排查所有农户，确保应纳尽纳、应扶尽扶。（按农业农村部统一安排，适时开展集中排查）</a:t>
                      </a:r>
                      <a:endParaRPr lang="zh-CN" altLang="en-US" sz="1050" b="0" i="0" u="none" strike="noStrike" dirty="0">
                        <a:effectLst/>
                        <a:latin typeface="宋体" panose="02010600030101010101" pitchFamily="2" charset="-122"/>
                        <a:ea typeface="宋体" panose="02010600030101010101" pitchFamily="2" charset="-122"/>
                      </a:endParaRPr>
                    </a:p>
                  </a:txBody>
                  <a:tcPr marL="2066" marR="2066" marT="2066" marB="0" anchor="ctr"/>
                </a:tc>
              </a:tr>
              <a:tr h="291315">
                <a:tc>
                  <a:txBody>
                    <a:bodyPr/>
                    <a:lstStyle/>
                    <a:p>
                      <a:pPr algn="ctr" fontAlgn="ctr"/>
                      <a:r>
                        <a:rPr lang="en-US" altLang="zh-CN" sz="1050" u="none" strike="noStrike">
                          <a:effectLst/>
                        </a:rPr>
                        <a:t>6</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省农业农村厅</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县供销社</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a:effectLst/>
                        </a:rPr>
                        <a:t>推动“天府乡村”公益品牌使用全覆盖</a:t>
                      </a:r>
                      <a:r>
                        <a:rPr lang="en-US" altLang="zh-CN" sz="1050" u="none" strike="noStrike">
                          <a:effectLst/>
                        </a:rPr>
                        <a:t>39</a:t>
                      </a:r>
                      <a:r>
                        <a:rPr lang="zh-CN" altLang="en-US" sz="1050" u="none" strike="noStrike">
                          <a:effectLst/>
                        </a:rPr>
                        <a:t>个欠发达县域，</a:t>
                      </a:r>
                      <a:r>
                        <a:rPr lang="en-US" altLang="zh-CN" sz="1050" u="none" strike="noStrike">
                          <a:effectLst/>
                        </a:rPr>
                        <a:t>2024</a:t>
                      </a:r>
                      <a:r>
                        <a:rPr lang="zh-CN" altLang="en-US" sz="1050" u="none" strike="noStrike">
                          <a:effectLst/>
                        </a:rPr>
                        <a:t>年首批实现</a:t>
                      </a:r>
                      <a:r>
                        <a:rPr lang="en-US" altLang="zh-CN" sz="1050" u="none" strike="noStrike">
                          <a:effectLst/>
                        </a:rPr>
                        <a:t>20</a:t>
                      </a:r>
                      <a:r>
                        <a:rPr lang="zh-CN" altLang="en-US" sz="1050" u="none" strike="noStrike">
                          <a:effectLst/>
                        </a:rPr>
                        <a:t>个县每县新增</a:t>
                      </a:r>
                      <a:r>
                        <a:rPr lang="en-US" altLang="zh-CN" sz="1050" u="none" strike="noStrike">
                          <a:effectLst/>
                        </a:rPr>
                        <a:t>1</a:t>
                      </a:r>
                      <a:r>
                        <a:rPr lang="zh-CN" altLang="en-US" sz="1050" u="none" strike="noStrike">
                          <a:effectLst/>
                        </a:rPr>
                        <a:t>个以上“天府乡村”公益品牌用标市场主体。（</a:t>
                      </a:r>
                      <a:r>
                        <a:rPr lang="en-US" altLang="zh-CN" sz="1050" u="none" strike="noStrike">
                          <a:effectLst/>
                        </a:rPr>
                        <a:t>12</a:t>
                      </a:r>
                      <a:r>
                        <a:rPr lang="zh-CN" altLang="en-US" sz="1050" u="none" strike="noStrike">
                          <a:effectLst/>
                        </a:rPr>
                        <a:t>月前完成）</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r>
              <a:tr h="291315">
                <a:tc>
                  <a:txBody>
                    <a:bodyPr/>
                    <a:lstStyle/>
                    <a:p>
                      <a:pPr algn="ctr" fontAlgn="ctr"/>
                      <a:r>
                        <a:rPr lang="en-US" altLang="zh-CN" sz="1050" u="none" strike="noStrike">
                          <a:effectLst/>
                        </a:rPr>
                        <a:t>7</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省农业农村厅</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农业农村局</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dirty="0">
                          <a:effectLst/>
                        </a:rPr>
                        <a:t>扶持和培育龙头企业、专业合作社、致富带头人和家庭农场、农业社会化服务组织等经营主体，带动监测对象融入产业利益链条，完善利益链机制。（</a:t>
                      </a:r>
                      <a:r>
                        <a:rPr lang="en-US" altLang="zh-CN" sz="1050" u="none" strike="noStrike" dirty="0">
                          <a:effectLst/>
                        </a:rPr>
                        <a:t>12</a:t>
                      </a:r>
                      <a:r>
                        <a:rPr lang="zh-CN" altLang="en-US" sz="1050" u="none" strike="noStrike" dirty="0">
                          <a:effectLst/>
                        </a:rPr>
                        <a:t>月前完成）</a:t>
                      </a:r>
                      <a:endParaRPr lang="zh-CN" altLang="en-US" sz="1050" b="0" i="0" u="none" strike="noStrike" dirty="0">
                        <a:effectLst/>
                        <a:latin typeface="宋体" panose="02010600030101010101" pitchFamily="2" charset="-122"/>
                        <a:ea typeface="宋体" panose="02010600030101010101" pitchFamily="2" charset="-122"/>
                      </a:endParaRPr>
                    </a:p>
                  </a:txBody>
                  <a:tcPr marL="2066" marR="2066" marT="2066" marB="0" anchor="ctr"/>
                </a:tc>
              </a:tr>
              <a:tr h="194210">
                <a:tc>
                  <a:txBody>
                    <a:bodyPr/>
                    <a:lstStyle/>
                    <a:p>
                      <a:pPr algn="ctr" fontAlgn="ctr"/>
                      <a:r>
                        <a:rPr lang="en-US" altLang="zh-CN" sz="1050" u="none" strike="noStrike">
                          <a:effectLst/>
                        </a:rPr>
                        <a:t>8</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省农业农村厅</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财政局、农业农村局</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a:effectLst/>
                        </a:rPr>
                        <a:t>将中、省财政衔接推进乡村振兴补助资金向欠发达县域适当倾斜。（</a:t>
                      </a:r>
                      <a:r>
                        <a:rPr lang="en-US" altLang="zh-CN" sz="1050" u="none" strike="noStrike">
                          <a:effectLst/>
                        </a:rPr>
                        <a:t>12</a:t>
                      </a:r>
                      <a:r>
                        <a:rPr lang="zh-CN" altLang="en-US" sz="1050" u="none" strike="noStrike">
                          <a:effectLst/>
                        </a:rPr>
                        <a:t>月前完成）</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r>
              <a:tr h="194210">
                <a:tc>
                  <a:txBody>
                    <a:bodyPr/>
                    <a:lstStyle/>
                    <a:p>
                      <a:pPr algn="ctr" fontAlgn="ctr"/>
                      <a:r>
                        <a:rPr lang="en-US" altLang="zh-CN" sz="1050" u="none" strike="noStrike">
                          <a:effectLst/>
                        </a:rPr>
                        <a:t>9</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省农业农村厅</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农业农村局</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dirty="0">
                          <a:effectLst/>
                        </a:rPr>
                        <a:t>在易地扶贫搬迁集中安置区开展搬迁群众就业帮扶专项行动，确保有劳动力的搬迁家庭至少</a:t>
                      </a:r>
                      <a:r>
                        <a:rPr lang="en-US" altLang="zh-CN" sz="1050" u="none" strike="noStrike" dirty="0">
                          <a:effectLst/>
                        </a:rPr>
                        <a:t>1</a:t>
                      </a:r>
                      <a:r>
                        <a:rPr lang="zh-CN" altLang="en-US" sz="1050" u="none" strike="noStrike" dirty="0">
                          <a:effectLst/>
                        </a:rPr>
                        <a:t>人实现就业。（</a:t>
                      </a:r>
                      <a:r>
                        <a:rPr lang="en-US" altLang="zh-CN" sz="1050" u="none" strike="noStrike" dirty="0">
                          <a:effectLst/>
                        </a:rPr>
                        <a:t>12</a:t>
                      </a:r>
                      <a:r>
                        <a:rPr lang="zh-CN" altLang="en-US" sz="1050" u="none" strike="noStrike" dirty="0">
                          <a:effectLst/>
                        </a:rPr>
                        <a:t>月前完成）</a:t>
                      </a:r>
                      <a:endParaRPr lang="zh-CN" altLang="en-US" sz="1050" b="0" i="0" u="none" strike="noStrike" dirty="0">
                        <a:effectLst/>
                        <a:latin typeface="宋体" panose="02010600030101010101" pitchFamily="2" charset="-122"/>
                        <a:ea typeface="宋体" panose="02010600030101010101" pitchFamily="2" charset="-122"/>
                      </a:endParaRPr>
                    </a:p>
                  </a:txBody>
                  <a:tcPr marL="2066" marR="2066" marT="2066" marB="0" anchor="ctr"/>
                </a:tc>
              </a:tr>
              <a:tr h="291315">
                <a:tc>
                  <a:txBody>
                    <a:bodyPr/>
                    <a:lstStyle/>
                    <a:p>
                      <a:pPr algn="ctr" fontAlgn="ctr"/>
                      <a:r>
                        <a:rPr lang="en-US" altLang="zh-CN" sz="1050" u="none" strike="noStrike">
                          <a:effectLst/>
                        </a:rPr>
                        <a:t>10</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省农业农村厅</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农业农村局</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dirty="0">
                          <a:effectLst/>
                        </a:rPr>
                        <a:t>强化产业帮扶，在</a:t>
                      </a:r>
                      <a:r>
                        <a:rPr lang="en-US" altLang="zh-CN" sz="1050" u="none" strike="noStrike" dirty="0">
                          <a:effectLst/>
                        </a:rPr>
                        <a:t>800</a:t>
                      </a:r>
                      <a:r>
                        <a:rPr lang="zh-CN" altLang="en-US" sz="1050" u="none" strike="noStrike" dirty="0">
                          <a:effectLst/>
                        </a:rPr>
                        <a:t>人以上安置区周边，实现至少</a:t>
                      </a:r>
                      <a:r>
                        <a:rPr lang="en-US" altLang="zh-CN" sz="1050" u="none" strike="noStrike" dirty="0">
                          <a:effectLst/>
                        </a:rPr>
                        <a:t>1</a:t>
                      </a:r>
                      <a:r>
                        <a:rPr lang="zh-CN" altLang="en-US" sz="1050" u="none" strike="noStrike" dirty="0">
                          <a:effectLst/>
                        </a:rPr>
                        <a:t>个生产经营主体覆盖的基础上，提升吸纳带动实效，在</a:t>
                      </a:r>
                      <a:r>
                        <a:rPr lang="en-US" altLang="zh-CN" sz="1050" u="none" strike="noStrike" dirty="0">
                          <a:effectLst/>
                        </a:rPr>
                        <a:t>200</a:t>
                      </a:r>
                      <a:r>
                        <a:rPr lang="zh-CN" altLang="en-US" sz="1050" u="none" strike="noStrike" dirty="0">
                          <a:effectLst/>
                        </a:rPr>
                        <a:t>人以上安置区覆盖建立紧密的利益链接机制。（</a:t>
                      </a:r>
                      <a:r>
                        <a:rPr lang="en-US" altLang="zh-CN" sz="1050" u="none" strike="noStrike" dirty="0">
                          <a:effectLst/>
                        </a:rPr>
                        <a:t>12</a:t>
                      </a:r>
                      <a:r>
                        <a:rPr lang="zh-CN" altLang="en-US" sz="1050" u="none" strike="noStrike" dirty="0">
                          <a:effectLst/>
                        </a:rPr>
                        <a:t>月前完成）</a:t>
                      </a:r>
                      <a:endParaRPr lang="zh-CN" altLang="en-US" sz="1050" b="0" i="0" u="none" strike="noStrike" dirty="0">
                        <a:effectLst/>
                        <a:latin typeface="宋体" panose="02010600030101010101" pitchFamily="2" charset="-122"/>
                        <a:ea typeface="宋体" panose="02010600030101010101" pitchFamily="2" charset="-122"/>
                      </a:endParaRPr>
                    </a:p>
                  </a:txBody>
                  <a:tcPr marL="2066" marR="2066" marT="2066" marB="0" anchor="ctr"/>
                </a:tc>
              </a:tr>
              <a:tr h="194210">
                <a:tc>
                  <a:txBody>
                    <a:bodyPr/>
                    <a:lstStyle/>
                    <a:p>
                      <a:pPr algn="ctr" fontAlgn="ctr"/>
                      <a:r>
                        <a:rPr lang="en-US" altLang="zh-CN" sz="1050" u="none" strike="noStrike">
                          <a:effectLst/>
                        </a:rPr>
                        <a:t>11</a:t>
                      </a:r>
                      <a:endParaRPr lang="en-US" altLang="zh-CN"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省农业农村厅</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ctr" fontAlgn="ctr"/>
                      <a:r>
                        <a:rPr lang="zh-CN" altLang="en-US" sz="1050" u="none" strike="noStrike">
                          <a:effectLst/>
                        </a:rPr>
                        <a:t>投促局、发改局</a:t>
                      </a:r>
                      <a:endParaRPr lang="zh-CN" altLang="en-US" sz="1050" b="0" i="0" u="none" strike="noStrike">
                        <a:effectLst/>
                        <a:latin typeface="宋体" panose="02010600030101010101" pitchFamily="2" charset="-122"/>
                        <a:ea typeface="宋体" panose="02010600030101010101" pitchFamily="2" charset="-122"/>
                      </a:endParaRPr>
                    </a:p>
                  </a:txBody>
                  <a:tcPr marL="2066" marR="2066" marT="2066" marB="0" anchor="ctr"/>
                </a:tc>
                <a:tc>
                  <a:txBody>
                    <a:bodyPr/>
                    <a:lstStyle/>
                    <a:p>
                      <a:pPr algn="l" fontAlgn="ctr"/>
                      <a:r>
                        <a:rPr lang="zh-CN" altLang="en-US" sz="1050" u="none" strike="noStrike" dirty="0">
                          <a:effectLst/>
                        </a:rPr>
                        <a:t>对接浙江省确保有东西部协作任务的欠发达县域财政援助资金不少于上年，引导浙江企业助力欠发达县域产业发展。（</a:t>
                      </a:r>
                      <a:r>
                        <a:rPr lang="en-US" altLang="zh-CN" sz="1050" u="none" strike="noStrike" dirty="0">
                          <a:effectLst/>
                        </a:rPr>
                        <a:t>12</a:t>
                      </a:r>
                      <a:r>
                        <a:rPr lang="zh-CN" altLang="en-US" sz="1050" u="none" strike="noStrike" dirty="0">
                          <a:effectLst/>
                        </a:rPr>
                        <a:t>月前完成）</a:t>
                      </a:r>
                      <a:endParaRPr lang="zh-CN" altLang="en-US" sz="1050" b="0" i="0" u="none" strike="noStrike" dirty="0">
                        <a:effectLst/>
                        <a:latin typeface="宋体" panose="02010600030101010101" pitchFamily="2" charset="-122"/>
                        <a:ea typeface="宋体" panose="02010600030101010101" pitchFamily="2" charset="-122"/>
                      </a:endParaRPr>
                    </a:p>
                  </a:txBody>
                  <a:tcPr marL="2066" marR="2066" marT="2066"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1520" y="4749"/>
          <a:ext cx="8568953" cy="5072789"/>
        </p:xfrm>
        <a:graphic>
          <a:graphicData uri="http://schemas.openxmlformats.org/drawingml/2006/table">
            <a:tbl>
              <a:tblPr>
                <a:tableStyleId>{073A0DAA-6AF3-43AB-8588-CEC1D06C72B9}</a:tableStyleId>
              </a:tblPr>
              <a:tblGrid>
                <a:gridCol w="354089"/>
                <a:gridCol w="849814"/>
                <a:gridCol w="1628809"/>
                <a:gridCol w="1699627"/>
                <a:gridCol w="849814"/>
                <a:gridCol w="3186800"/>
              </a:tblGrid>
              <a:tr h="236464">
                <a:tc gridSpan="6">
                  <a:txBody>
                    <a:bodyPr/>
                    <a:lstStyle/>
                    <a:p>
                      <a:pPr algn="ctr" fontAlgn="ctr"/>
                      <a:r>
                        <a:rPr lang="zh-CN" altLang="en-US" sz="1600" u="none" strike="noStrike" dirty="0">
                          <a:effectLst/>
                        </a:rPr>
                        <a:t>任务清单调整情况统计表</a:t>
                      </a:r>
                      <a:endParaRPr lang="zh-CN" altLang="en-US" sz="1600" b="0" i="0" u="none" strike="noStrike" dirty="0">
                        <a:solidFill>
                          <a:srgbClr val="000000"/>
                        </a:solidFill>
                        <a:effectLst/>
                        <a:latin typeface="+mj-ea"/>
                        <a:ea typeface="+mj-ea"/>
                      </a:endParaRPr>
                    </a:p>
                  </a:txBody>
                  <a:tcPr marL="3087" marR="3087" marT="3087"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2190">
                <a:tc>
                  <a:txBody>
                    <a:bodyPr/>
                    <a:lstStyle/>
                    <a:p>
                      <a:pPr algn="ctr" fontAlgn="ctr"/>
                      <a:r>
                        <a:rPr lang="zh-CN" altLang="en-US" sz="800" u="none" strike="noStrike" dirty="0">
                          <a:effectLst/>
                        </a:rPr>
                        <a:t>序号</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清单类别</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原清单事项</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拟替换后清单事项</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替换后责任单位</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替换理由</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322190">
                <a:tc>
                  <a:txBody>
                    <a:bodyPr/>
                    <a:lstStyle/>
                    <a:p>
                      <a:pPr algn="ctr" fontAlgn="ctr"/>
                      <a:r>
                        <a:rPr lang="en-US" altLang="zh-CN" sz="800" u="none" strike="noStrike">
                          <a:effectLst/>
                        </a:rPr>
                        <a:t>1</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项目清单</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dirty="0">
                          <a:effectLst/>
                        </a:rPr>
                        <a:t>支持南江县开展官房沟水库前期工作。</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dirty="0">
                          <a:effectLst/>
                        </a:rPr>
                        <a:t>“支持南江县杨家沟水库扩建工程永久用地手续办理”</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dirty="0">
                          <a:effectLst/>
                        </a:rPr>
                        <a:t>省自然资源规划厅</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受“进一退一”政策影响，推动已停滞。</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237308">
                <a:tc>
                  <a:txBody>
                    <a:bodyPr/>
                    <a:lstStyle/>
                    <a:p>
                      <a:pPr algn="ctr" fontAlgn="ctr"/>
                      <a:r>
                        <a:rPr lang="en-US" altLang="zh-CN" sz="800" u="none" strike="noStrike">
                          <a:effectLst/>
                        </a:rPr>
                        <a:t>2</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帮扶方年度重点任务清单（省经信厅）</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支持巴中海螺水泥、南江德健黄羊等企业申报省级企业技术中心。</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支持巴中海螺水泥企业申报省级企业技术中心</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省经信厅</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南江德健黄羊不是市级企业技术中心，且年度研究与试验发展支出未达到 </a:t>
                      </a:r>
                      <a:r>
                        <a:rPr lang="en-US" altLang="zh-CN" sz="800" u="none" strike="noStrike">
                          <a:effectLst/>
                        </a:rPr>
                        <a:t>300 </a:t>
                      </a:r>
                      <a:r>
                        <a:rPr lang="zh-CN" altLang="en-US" sz="800" u="none" strike="noStrike">
                          <a:effectLst/>
                        </a:rPr>
                        <a:t>万元，未达到申报省级企业技术中心基础条件。</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236464">
                <a:tc>
                  <a:txBody>
                    <a:bodyPr/>
                    <a:lstStyle/>
                    <a:p>
                      <a:pPr algn="ctr" fontAlgn="ctr"/>
                      <a:r>
                        <a:rPr lang="en-US" altLang="zh-CN" sz="800" u="none" strike="noStrike">
                          <a:effectLst/>
                        </a:rPr>
                        <a:t>3</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帮扶方年度重点任务清单（省经信厅）</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支持</a:t>
                      </a:r>
                      <a:r>
                        <a:rPr lang="en-US" altLang="zh-CN" sz="800" u="none" strike="noStrike">
                          <a:effectLst/>
                        </a:rPr>
                        <a:t>50</a:t>
                      </a:r>
                      <a:r>
                        <a:rPr lang="zh-CN" altLang="en-US" sz="800" u="none" strike="noStrike">
                          <a:effectLst/>
                        </a:rPr>
                        <a:t>万吨超细粉体、长赤翡翠米业申报“专精特新”中小企业。</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dirty="0">
                          <a:effectLst/>
                        </a:rPr>
                        <a:t>支持四川省南江县长赤翡翠米业有限公司申报“专精特新”中小企业</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省经信厅</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en-US" altLang="zh-CN" sz="800" u="none" strike="noStrike">
                          <a:effectLst/>
                        </a:rPr>
                        <a:t>50</a:t>
                      </a:r>
                      <a:r>
                        <a:rPr lang="zh-CN" altLang="en-US" sz="800" u="none" strike="noStrike">
                          <a:effectLst/>
                        </a:rPr>
                        <a:t>万吨超细粉体是在建项目，不具备申报条件。</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353217">
                <a:tc>
                  <a:txBody>
                    <a:bodyPr/>
                    <a:lstStyle/>
                    <a:p>
                      <a:pPr algn="ctr" fontAlgn="ctr"/>
                      <a:r>
                        <a:rPr lang="en-US" altLang="zh-CN" sz="800" u="none" strike="noStrike">
                          <a:effectLst/>
                        </a:rPr>
                        <a:t>4</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帮扶方年度重点任务清单（省经信厅）</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支持长赤翡翠米业、宏信生物科技申报四川省农产品加工助推乡村振兴重点企业。</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dirty="0">
                          <a:effectLst/>
                        </a:rPr>
                        <a:t>支持四川省南江县长赤翡翠米业有限公司申报四川省农产品加工助推乡村振兴重点企业。</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dirty="0">
                          <a:effectLst/>
                        </a:rPr>
                        <a:t>省经信厅</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宏信生物科技公司上年度营收未达到 </a:t>
                      </a:r>
                      <a:r>
                        <a:rPr lang="en-US" altLang="zh-CN" sz="800" u="none" strike="noStrike">
                          <a:effectLst/>
                        </a:rPr>
                        <a:t>5000 </a:t>
                      </a:r>
                      <a:r>
                        <a:rPr lang="zh-CN" altLang="en-US" sz="800" u="none" strike="noStrike">
                          <a:effectLst/>
                        </a:rPr>
                        <a:t>万元标准，暂不满足四川省农产品加工助推乡村振兴重点企业申报条件</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249172">
                <a:tc>
                  <a:txBody>
                    <a:bodyPr/>
                    <a:lstStyle/>
                    <a:p>
                      <a:pPr algn="ctr" fontAlgn="ctr"/>
                      <a:r>
                        <a:rPr lang="en-US" altLang="zh-CN" sz="800" u="none" strike="noStrike">
                          <a:effectLst/>
                        </a:rPr>
                        <a:t>5</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帮扶方年度重点任务清单（省经信厅）</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支持霞石申报“单项冠军”。</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支持南江建设石墨、石灰石等特色矿产资源研发专家工作站（实验室）。</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dirty="0">
                          <a:effectLst/>
                        </a:rPr>
                        <a:t>省经信厅</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新兴矿业近</a:t>
                      </a:r>
                      <a:r>
                        <a:rPr lang="en-US" altLang="zh-CN" sz="800" u="none" strike="noStrike">
                          <a:effectLst/>
                        </a:rPr>
                        <a:t>3</a:t>
                      </a:r>
                      <a:r>
                        <a:rPr lang="zh-CN" altLang="en-US" sz="800" u="none" strike="noStrike">
                          <a:effectLst/>
                        </a:rPr>
                        <a:t>年平均主营业务收入未达到 </a:t>
                      </a:r>
                      <a:r>
                        <a:rPr lang="en-US" altLang="zh-CN" sz="800" u="none" strike="noStrike">
                          <a:effectLst/>
                        </a:rPr>
                        <a:t>4</a:t>
                      </a:r>
                      <a:r>
                        <a:rPr lang="zh-CN" altLang="en-US" sz="800" u="none" strike="noStrike">
                          <a:effectLst/>
                        </a:rPr>
                        <a:t>亿元及以上，暂不满足制造业“单项冠军”申报基本条件。</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236464">
                <a:tc>
                  <a:txBody>
                    <a:bodyPr/>
                    <a:lstStyle/>
                    <a:p>
                      <a:pPr algn="ctr" fontAlgn="ctr"/>
                      <a:r>
                        <a:rPr lang="en-US" altLang="zh-CN" sz="800" u="none" strike="noStrike">
                          <a:effectLst/>
                        </a:rPr>
                        <a:t>6</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帮扶方年度重点任务清单（宜宾市）</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助力南江县酒产业发展，引进宜宾川酒茶集团酒产业项目落地南江。</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助力南江县酒产业发展，引进酒产业项目落地南江</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宜宾市结对帮扶驻南工作队</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dirty="0">
                          <a:effectLst/>
                        </a:rPr>
                        <a:t>四川酒茶集团在签署合作协议后，因市场不再进行实质性合作。</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353217">
                <a:tc>
                  <a:txBody>
                    <a:bodyPr/>
                    <a:lstStyle/>
                    <a:p>
                      <a:pPr algn="ctr" fontAlgn="ctr"/>
                      <a:r>
                        <a:rPr lang="en-US" altLang="zh-CN" sz="800" u="none" strike="noStrike">
                          <a:effectLst/>
                        </a:rPr>
                        <a:t>7</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帮扶方年度重点任务清单（宜宾市）</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助力南江县大叶茶产业发展，引进宜宾川茶集团大叶茶精深加工项目落地南江。</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助力南江县大叶茶产业发展，投入帮扶资金支持茶产业项目基础设施建设和生产设备购置。</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dirty="0">
                          <a:effectLst/>
                        </a:rPr>
                        <a:t>宜宾市结对帮扶驻南工作队</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dirty="0">
                          <a:effectLst/>
                        </a:rPr>
                        <a:t>川茶集团认为在南江进行股权合作的管理半径太长，不愿意进行股权合作，仅进行贸易合作，由云顶将茶叶生产加工后，对符合要求的茶叶，按照川茶确定的价格进行收购。</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586725">
                <a:tc>
                  <a:txBody>
                    <a:bodyPr/>
                    <a:lstStyle/>
                    <a:p>
                      <a:pPr algn="ctr" fontAlgn="ctr"/>
                      <a:r>
                        <a:rPr lang="en-US" altLang="zh-CN" sz="800" u="none" strike="noStrike">
                          <a:effectLst/>
                        </a:rPr>
                        <a:t>8</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帮扶方年度重点任务清单（西南水泥）</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a:effectLst/>
                        </a:rPr>
                        <a:t>南江县对口部门选派管理干部和专业技术人员到西南水泥挂职和顶岗培训，全年</a:t>
                      </a:r>
                      <a:r>
                        <a:rPr lang="en-US" altLang="zh-CN" sz="800" u="none" strike="noStrike">
                          <a:effectLst/>
                        </a:rPr>
                        <a:t>50</a:t>
                      </a:r>
                      <a:r>
                        <a:rPr lang="zh-CN" altLang="en-US" sz="800" u="none" strike="noStrike">
                          <a:effectLst/>
                        </a:rPr>
                        <a:t>人次。（南江县对口部门提供需求前提下）</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南江县选派管理干部和专业技术人员到西南水泥培训，全面</a:t>
                      </a:r>
                      <a:r>
                        <a:rPr lang="en-US" altLang="zh-CN" sz="800" u="none" strike="noStrike">
                          <a:effectLst/>
                        </a:rPr>
                        <a:t>15</a:t>
                      </a:r>
                      <a:r>
                        <a:rPr lang="zh-CN" altLang="en-US" sz="800" u="none" strike="noStrike">
                          <a:effectLst/>
                        </a:rPr>
                        <a:t>人次。</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西南水泥</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l" fontAlgn="ctr"/>
                      <a:r>
                        <a:rPr lang="zh-CN" altLang="en-US" sz="800" u="none" strike="noStrike" dirty="0">
                          <a:effectLst/>
                        </a:rPr>
                        <a:t>根据</a:t>
                      </a:r>
                      <a:r>
                        <a:rPr lang="en-US" altLang="zh-CN" sz="800" u="none" strike="noStrike" dirty="0">
                          <a:effectLst/>
                        </a:rPr>
                        <a:t>《</a:t>
                      </a:r>
                      <a:r>
                        <a:rPr lang="zh-CN" altLang="en-US" sz="800" u="none" strike="noStrike" dirty="0">
                          <a:effectLst/>
                        </a:rPr>
                        <a:t>巴中市“三线蹲苗育才计划”实施方案</a:t>
                      </a:r>
                      <a:r>
                        <a:rPr lang="en-US" altLang="zh-CN" sz="800" u="none" strike="noStrike" dirty="0">
                          <a:effectLst/>
                        </a:rPr>
                        <a:t>》</a:t>
                      </a:r>
                      <a:r>
                        <a:rPr lang="zh-CN" altLang="en-US" sz="800" u="none" strike="noStrike" dirty="0">
                          <a:effectLst/>
                        </a:rPr>
                        <a:t>（巴市组通</a:t>
                      </a:r>
                      <a:r>
                        <a:rPr lang="en-US" altLang="zh-CN" sz="800" u="none" strike="noStrike" dirty="0">
                          <a:effectLst/>
                        </a:rPr>
                        <a:t>〔2022〕14</a:t>
                      </a:r>
                      <a:r>
                        <a:rPr lang="zh-CN" altLang="en-US" sz="800" u="none" strike="noStrike" dirty="0">
                          <a:effectLst/>
                        </a:rPr>
                        <a:t>号）文件要求，“挂职”时间一般为</a:t>
                      </a:r>
                      <a:r>
                        <a:rPr lang="en-US" altLang="zh-CN" sz="800" u="none" strike="noStrike" dirty="0">
                          <a:effectLst/>
                        </a:rPr>
                        <a:t>1</a:t>
                      </a:r>
                      <a:r>
                        <a:rPr lang="zh-CN" altLang="en-US" sz="800" u="none" strike="noStrike" dirty="0">
                          <a:effectLst/>
                        </a:rPr>
                        <a:t>年，“顶岗”时间一般为</a:t>
                      </a:r>
                      <a:r>
                        <a:rPr lang="en-US" altLang="zh-CN" sz="800" u="none" strike="noStrike" dirty="0">
                          <a:effectLst/>
                        </a:rPr>
                        <a:t>6</a:t>
                      </a:r>
                      <a:r>
                        <a:rPr lang="zh-CN" altLang="en-US" sz="800" u="none" strike="noStrike" dirty="0">
                          <a:effectLst/>
                        </a:rPr>
                        <a:t>个月，因</a:t>
                      </a:r>
                      <a:r>
                        <a:rPr lang="en-US" altLang="zh-CN" sz="800" u="none" strike="noStrike" dirty="0">
                          <a:effectLst/>
                        </a:rPr>
                        <a:t>2024</a:t>
                      </a:r>
                      <a:r>
                        <a:rPr lang="zh-CN" altLang="en-US" sz="800" u="none" strike="noStrike" dirty="0">
                          <a:effectLst/>
                        </a:rPr>
                        <a:t>年南江县属国有企业全面改革，各项工作均处于融合、交接、起步阶段，工作任务重、人员需求大，年内很难选派大量干部职工外出“挂职”“顶岗”，完成任务难度较大。</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469971">
                <a:tc>
                  <a:txBody>
                    <a:bodyPr/>
                    <a:lstStyle/>
                    <a:p>
                      <a:pPr algn="ctr" fontAlgn="ctr"/>
                      <a:r>
                        <a:rPr lang="en-US" altLang="zh-CN" sz="800" u="none" strike="noStrike">
                          <a:effectLst/>
                        </a:rPr>
                        <a:t>9</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帮扶方年度重点任务清单（四川富润）</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与南江县属企业共同组建总规模</a:t>
                      </a:r>
                      <a:r>
                        <a:rPr lang="en-US" altLang="zh-CN" sz="800" u="none" strike="noStrike">
                          <a:effectLst/>
                        </a:rPr>
                        <a:t>2</a:t>
                      </a:r>
                      <a:r>
                        <a:rPr lang="zh-CN" altLang="en-US" sz="800" u="none" strike="noStrike">
                          <a:effectLst/>
                        </a:rPr>
                        <a:t>亿元的产业发展基金，其中首期规模为</a:t>
                      </a:r>
                      <a:r>
                        <a:rPr lang="en-US" altLang="zh-CN" sz="800" u="none" strike="noStrike">
                          <a:effectLst/>
                        </a:rPr>
                        <a:t>5000</a:t>
                      </a:r>
                      <a:r>
                        <a:rPr lang="zh-CN" altLang="en-US" sz="800" u="none" strike="noStrike">
                          <a:effectLst/>
                        </a:rPr>
                        <a:t>万元，根据项目决策情况实施投资。</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与南江县县属国有企业共同组建总规模</a:t>
                      </a:r>
                      <a:r>
                        <a:rPr lang="en-US" altLang="zh-CN" sz="800" u="none" strike="noStrike">
                          <a:effectLst/>
                        </a:rPr>
                        <a:t>5000</a:t>
                      </a:r>
                      <a:r>
                        <a:rPr lang="zh-CN" altLang="en-US" sz="800" u="none" strike="noStrike">
                          <a:effectLst/>
                        </a:rPr>
                        <a:t>万元的产业发展基金，其中首期规模为</a:t>
                      </a:r>
                      <a:r>
                        <a:rPr lang="en-US" altLang="zh-CN" sz="800" u="none" strike="noStrike">
                          <a:effectLst/>
                        </a:rPr>
                        <a:t>1000</a:t>
                      </a:r>
                      <a:r>
                        <a:rPr lang="zh-CN" altLang="en-US" sz="800" u="none" strike="noStrike">
                          <a:effectLst/>
                        </a:rPr>
                        <a:t>万元。</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四川富润</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en-US" altLang="zh-CN" sz="800" u="none" strike="noStrike" dirty="0">
                          <a:effectLst/>
                        </a:rPr>
                        <a:t>5000</a:t>
                      </a:r>
                      <a:r>
                        <a:rPr lang="zh-CN" altLang="en-US" sz="800" u="none" strike="noStrike" dirty="0">
                          <a:effectLst/>
                        </a:rPr>
                        <a:t>万元的产业基金规模更符合南江产业基础和公司实际，后续可根据产业发展实际，增加基金规模。</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586725">
                <a:tc>
                  <a:txBody>
                    <a:bodyPr/>
                    <a:lstStyle/>
                    <a:p>
                      <a:pPr algn="ctr" fontAlgn="ctr"/>
                      <a:r>
                        <a:rPr lang="en-US" altLang="zh-CN" sz="800" u="none" strike="noStrike">
                          <a:effectLst/>
                        </a:rPr>
                        <a:t>10</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帮扶方年度重点任务清单（四川富润）</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与南江县县属企业合作，开展南江黄羊繁育、养殖、屠宰、深加工及销售等相关业务。</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在南江开展产业投资项目。</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四川富润企业重组投资有限责任公司</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dirty="0">
                          <a:effectLst/>
                        </a:rPr>
                        <a:t>经多次实地调研，该项目存在以下两个问题：</a:t>
                      </a:r>
                      <a:r>
                        <a:rPr lang="en-US" altLang="zh-CN" sz="800" u="none" strike="noStrike" dirty="0">
                          <a:effectLst/>
                        </a:rPr>
                        <a:t>1.</a:t>
                      </a:r>
                      <a:r>
                        <a:rPr lang="zh-CN" altLang="en-US" sz="800" u="none" strike="noStrike" dirty="0">
                          <a:effectLst/>
                        </a:rPr>
                        <a:t>当地省属国企南江农旅目前已拥有两个万羊场，但都仅有</a:t>
                      </a:r>
                      <a:r>
                        <a:rPr lang="en-US" altLang="zh-CN" sz="800" u="none" strike="noStrike" dirty="0">
                          <a:effectLst/>
                        </a:rPr>
                        <a:t>30%</a:t>
                      </a:r>
                      <a:r>
                        <a:rPr lang="zh-CN" altLang="en-US" sz="800" u="none" strike="noStrike" dirty="0">
                          <a:effectLst/>
                        </a:rPr>
                        <a:t>满仓率，不宜再新拓建羊场；</a:t>
                      </a:r>
                      <a:r>
                        <a:rPr lang="en-US" altLang="zh-CN" sz="800" u="none" strike="noStrike" dirty="0">
                          <a:effectLst/>
                        </a:rPr>
                        <a:t>2.</a:t>
                      </a:r>
                      <a:r>
                        <a:rPr lang="zh-CN" altLang="en-US" sz="800" u="none" strike="noStrike" dirty="0">
                          <a:effectLst/>
                        </a:rPr>
                        <a:t>南江黄羊病死率较高，产业链成本及产出均不可控，投资风险极大；南江黄羊依赖山区农户养殖，难以实现养殖规模化、标准化，市场化推进难度大。</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353217">
                <a:tc>
                  <a:txBody>
                    <a:bodyPr/>
                    <a:lstStyle/>
                    <a:p>
                      <a:pPr algn="ctr" fontAlgn="ctr"/>
                      <a:r>
                        <a:rPr lang="en-US" altLang="zh-CN" sz="800" u="none" strike="noStrike">
                          <a:effectLst/>
                        </a:rPr>
                        <a:t>11</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帮扶方年度重点任务清单（四川富润）</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对当地困难户进行慰问，对医院或学校开展捐赠。</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对南江教育开展教师培训、贫困生助学、优秀学生奖励等工作，助力南江教育提升</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四川富润企业重组投资有限责任公司</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dirty="0">
                          <a:effectLst/>
                        </a:rPr>
                        <a:t>为更好地助力南江教育事业发展</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r h="353217">
                <a:tc>
                  <a:txBody>
                    <a:bodyPr/>
                    <a:lstStyle/>
                    <a:p>
                      <a:pPr algn="ctr" fontAlgn="ctr"/>
                      <a:r>
                        <a:rPr lang="en-US" altLang="zh-CN" sz="800" u="none" strike="noStrike">
                          <a:effectLst/>
                        </a:rPr>
                        <a:t>12</a:t>
                      </a:r>
                      <a:endParaRPr lang="en-US" altLang="zh-CN"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帮扶方年度重点任务清单（四川富润）</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四川富润与南江县属春晖公司合作建设南江县集州街道办事处土地综合整治及利用项目。</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邀请专业机构或专家，到南江举办一次职业技能培训</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a:effectLst/>
                        </a:rPr>
                        <a:t>四川富润企业重组投资有限责任公司</a:t>
                      </a:r>
                      <a:endParaRPr lang="zh-CN" altLang="en-US" sz="800" b="0" i="0" u="none" strike="noStrike">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c>
                  <a:txBody>
                    <a:bodyPr/>
                    <a:lstStyle/>
                    <a:p>
                      <a:pPr algn="ctr" fontAlgn="ctr"/>
                      <a:r>
                        <a:rPr lang="zh-CN" altLang="en-US" sz="800" u="none" strike="noStrike" dirty="0">
                          <a:effectLst/>
                        </a:rPr>
                        <a:t>因自然资源部、农业农村部正调整和制定新的耕地保护和占补平衡管理办法，巴中市自然资源部门已暂缓土地整理项目审批。</a:t>
                      </a:r>
                      <a:endParaRPr lang="zh-CN" altLang="en-US" sz="800" b="0" i="0" u="none" strike="noStrike" dirty="0">
                        <a:solidFill>
                          <a:srgbClr val="000000"/>
                        </a:solidFill>
                        <a:effectLst/>
                        <a:latin typeface="华文仿宋" panose="02010600040101010101" pitchFamily="2" charset="-122"/>
                        <a:ea typeface="华文仿宋" panose="02010600040101010101" pitchFamily="2" charset="-122"/>
                      </a:endParaRPr>
                    </a:p>
                  </a:txBody>
                  <a:tcPr marL="3087" marR="3087" marT="3087"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52285" y="699542"/>
          <a:ext cx="8468186" cy="4267200"/>
        </p:xfrm>
        <a:graphic>
          <a:graphicData uri="http://schemas.openxmlformats.org/drawingml/2006/table">
            <a:tbl>
              <a:tblPr firstRow="1" firstCol="1" bandRow="1">
                <a:tableStyleId>{7DF18680-E054-41AD-8BC1-D1AEF772440D}</a:tableStyleId>
              </a:tblPr>
              <a:tblGrid>
                <a:gridCol w="299759"/>
                <a:gridCol w="4809940"/>
                <a:gridCol w="877304"/>
                <a:gridCol w="877304"/>
                <a:gridCol w="740120"/>
                <a:gridCol w="548740"/>
                <a:gridCol w="315019"/>
              </a:tblGrid>
              <a:tr h="0">
                <a:tc rowSpan="2">
                  <a:txBody>
                    <a:bodyPr/>
                    <a:lstStyle/>
                    <a:p>
                      <a:pPr algn="ctr">
                        <a:spcAft>
                          <a:spcPts val="0"/>
                        </a:spcAft>
                      </a:pPr>
                      <a:r>
                        <a:rPr lang="zh-CN" sz="1000" kern="100" dirty="0">
                          <a:effectLst/>
                        </a:rPr>
                        <a:t>序号</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rowSpan="2">
                  <a:txBody>
                    <a:bodyPr/>
                    <a:lstStyle/>
                    <a:p>
                      <a:pPr algn="just">
                        <a:spcAft>
                          <a:spcPts val="0"/>
                        </a:spcAft>
                      </a:pPr>
                      <a:r>
                        <a:rPr lang="zh-CN" sz="1000" kern="100" dirty="0">
                          <a:effectLst/>
                        </a:rPr>
                        <a:t>文 件 名 称</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gridSpan="2">
                  <a:txBody>
                    <a:bodyPr/>
                    <a:lstStyle/>
                    <a:p>
                      <a:pPr algn="just">
                        <a:spcAft>
                          <a:spcPts val="0"/>
                        </a:spcAft>
                      </a:pPr>
                      <a:r>
                        <a:rPr lang="zh-CN" sz="1000" kern="100">
                          <a:effectLst/>
                        </a:rPr>
                        <a:t>责任单位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hMerge="1">
                  <a:txBody>
                    <a:bodyPr/>
                    <a:lstStyle/>
                    <a:p>
                      <a:endParaRPr lang="zh-CN"/>
                    </a:p>
                  </a:txBody>
                  <a:tcPr/>
                </a:tc>
                <a:tc rowSpan="2">
                  <a:txBody>
                    <a:bodyPr/>
                    <a:lstStyle/>
                    <a:p>
                      <a:pPr algn="just">
                        <a:spcAft>
                          <a:spcPts val="0"/>
                        </a:spcAft>
                      </a:pPr>
                      <a:r>
                        <a:rPr lang="zh-CN" sz="1000" kern="100">
                          <a:effectLst/>
                        </a:rPr>
                        <a:t>县级</a:t>
                      </a:r>
                    </a:p>
                    <a:p>
                      <a:pPr algn="just">
                        <a:spcAft>
                          <a:spcPts val="0"/>
                        </a:spcAft>
                      </a:pPr>
                      <a:r>
                        <a:rPr lang="zh-CN" sz="1000" kern="100">
                          <a:effectLst/>
                        </a:rPr>
                        <a:t>责任单位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rowSpan="2">
                  <a:txBody>
                    <a:bodyPr/>
                    <a:lstStyle/>
                    <a:p>
                      <a:pPr algn="just">
                        <a:spcAft>
                          <a:spcPts val="0"/>
                        </a:spcAft>
                      </a:pPr>
                      <a:r>
                        <a:rPr lang="zh-CN" sz="1000" kern="100">
                          <a:effectLst/>
                        </a:rPr>
                        <a:t>责任人</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rowSpan="2">
                  <a:txBody>
                    <a:bodyPr/>
                    <a:lstStyle/>
                    <a:p>
                      <a:pPr algn="just">
                        <a:spcAft>
                          <a:spcPts val="0"/>
                        </a:spcAft>
                      </a:pPr>
                      <a:r>
                        <a:rPr lang="zh-CN" sz="1000" kern="100">
                          <a:effectLst/>
                        </a:rPr>
                        <a:t>备注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0">
                <a:tc vMerge="1">
                  <a:txBody>
                    <a:bodyPr/>
                    <a:lstStyle/>
                    <a:p>
                      <a:endParaRPr lang="zh-CN"/>
                    </a:p>
                  </a:txBody>
                  <a:tcPr/>
                </a:tc>
                <a:tc vMerge="1">
                  <a:txBody>
                    <a:bodyPr/>
                    <a:lstStyle/>
                    <a:p>
                      <a:endParaRPr lang="zh-CN"/>
                    </a:p>
                  </a:txBody>
                  <a:tcPr/>
                </a:tc>
                <a:tc>
                  <a:txBody>
                    <a:bodyPr/>
                    <a:lstStyle/>
                    <a:p>
                      <a:pPr algn="just">
                        <a:spcAft>
                          <a:spcPts val="0"/>
                        </a:spcAft>
                      </a:pPr>
                      <a:r>
                        <a:rPr lang="zh-CN" sz="1000" kern="100">
                          <a:effectLst/>
                        </a:rPr>
                        <a:t>省</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vMerge="1">
                  <a:txBody>
                    <a:bodyPr/>
                    <a:lstStyle/>
                    <a:p>
                      <a:endParaRPr lang="zh-CN"/>
                    </a:p>
                  </a:txBody>
                  <a:tcPr/>
                </a:tc>
                <a:tc vMerge="1">
                  <a:txBody>
                    <a:bodyPr/>
                    <a:lstStyle/>
                    <a:p>
                      <a:endParaRPr lang="zh-CN"/>
                    </a:p>
                  </a:txBody>
                  <a:tcPr/>
                </a:tc>
                <a:tc vMerge="1">
                  <a:txBody>
                    <a:bodyPr/>
                    <a:lstStyle/>
                    <a:p>
                      <a:endParaRPr lang="zh-CN"/>
                    </a:p>
                  </a:txBody>
                  <a:tcPr/>
                </a:tc>
              </a:tr>
              <a:tr h="178166">
                <a:tc>
                  <a:txBody>
                    <a:bodyPr/>
                    <a:lstStyle/>
                    <a:p>
                      <a:pPr algn="ctr">
                        <a:spcAft>
                          <a:spcPts val="0"/>
                        </a:spcAft>
                      </a:pPr>
                      <a:r>
                        <a:rPr lang="en-US" sz="1000" kern="100" dirty="0">
                          <a:effectLst/>
                        </a:rPr>
                        <a:t>1</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dirty="0">
                          <a:effectLst/>
                        </a:rPr>
                        <a:t>中共四川省委组织部</a:t>
                      </a:r>
                      <a:r>
                        <a:rPr lang="en-US" sz="1000" kern="100" dirty="0">
                          <a:effectLst/>
                        </a:rPr>
                        <a:t>  </a:t>
                      </a:r>
                      <a:r>
                        <a:rPr lang="zh-CN" sz="1000" kern="100" dirty="0">
                          <a:effectLst/>
                        </a:rPr>
                        <a:t>四川省</a:t>
                      </a:r>
                      <a:r>
                        <a:rPr lang="en-US" sz="1000" kern="100" dirty="0">
                          <a:effectLst/>
                        </a:rPr>
                        <a:t>39</a:t>
                      </a:r>
                      <a:r>
                        <a:rPr lang="zh-CN" sz="1000" kern="100" dirty="0">
                          <a:effectLst/>
                        </a:rPr>
                        <a:t>个欠发达县域托底性帮扶工作协调机制办公室印发《关于压实</a:t>
                      </a:r>
                      <a:r>
                        <a:rPr lang="en-US" sz="1000" kern="100" dirty="0">
                          <a:effectLst/>
                        </a:rPr>
                        <a:t>39</a:t>
                      </a:r>
                      <a:r>
                        <a:rPr lang="zh-CN" sz="1000" kern="100" dirty="0">
                          <a:effectLst/>
                        </a:rPr>
                        <a:t>个欠发达县级工作专班主体责任努力构建党建引领帮扶工作共同体的实施方案》的通知（川组通〔</a:t>
                      </a:r>
                      <a:r>
                        <a:rPr lang="en-US" sz="1000" kern="100" dirty="0">
                          <a:effectLst/>
                        </a:rPr>
                        <a:t>2024</a:t>
                      </a:r>
                      <a:r>
                        <a:rPr lang="zh-CN" sz="1000" kern="100" dirty="0">
                          <a:effectLst/>
                        </a:rPr>
                        <a:t>〕</a:t>
                      </a:r>
                      <a:r>
                        <a:rPr lang="en-US" sz="1000" kern="100" dirty="0">
                          <a:effectLst/>
                        </a:rPr>
                        <a:t>6</a:t>
                      </a:r>
                      <a:r>
                        <a:rPr lang="zh-CN" sz="1000" kern="100" dirty="0">
                          <a:effectLst/>
                        </a:rPr>
                        <a:t>号</a:t>
                      </a:r>
                      <a:r>
                        <a:rPr lang="en-US" sz="1000" kern="100" dirty="0">
                          <a:effectLst/>
                        </a:rPr>
                        <a:t>)</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省委组织部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市委</a:t>
                      </a:r>
                    </a:p>
                    <a:p>
                      <a:pPr algn="just">
                        <a:spcAft>
                          <a:spcPts val="0"/>
                        </a:spcAft>
                      </a:pPr>
                      <a:r>
                        <a:rPr lang="zh-CN" sz="1000" kern="100">
                          <a:effectLst/>
                        </a:rPr>
                        <a:t>组织部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县委</a:t>
                      </a:r>
                    </a:p>
                    <a:p>
                      <a:pPr algn="just">
                        <a:spcAft>
                          <a:spcPts val="0"/>
                        </a:spcAft>
                      </a:pPr>
                      <a:r>
                        <a:rPr lang="zh-CN" sz="1000" kern="100">
                          <a:effectLst/>
                        </a:rPr>
                        <a:t>组织部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符忠</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78166">
                <a:tc>
                  <a:txBody>
                    <a:bodyPr/>
                    <a:lstStyle/>
                    <a:p>
                      <a:pPr algn="ctr">
                        <a:spcAft>
                          <a:spcPts val="0"/>
                        </a:spcAft>
                      </a:pPr>
                      <a:r>
                        <a:rPr lang="en-US" sz="1000" kern="100">
                          <a:effectLst/>
                        </a:rPr>
                        <a:t>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中共四川省委省直属机关工委</a:t>
                      </a:r>
                      <a:r>
                        <a:rPr lang="en-US" sz="1000" kern="100">
                          <a:effectLst/>
                        </a:rPr>
                        <a:t>  </a:t>
                      </a:r>
                      <a:r>
                        <a:rPr lang="zh-CN" sz="1000" kern="100">
                          <a:effectLst/>
                        </a:rPr>
                        <a:t>中共四川省委组织部</a:t>
                      </a:r>
                      <a:r>
                        <a:rPr lang="en-US" sz="1000" kern="100">
                          <a:effectLst/>
                        </a:rPr>
                        <a:t>  </a:t>
                      </a:r>
                      <a:r>
                        <a:rPr lang="zh-CN" sz="1000" kern="100">
                          <a:effectLst/>
                        </a:rPr>
                        <a:t>四川省</a:t>
                      </a:r>
                      <a:r>
                        <a:rPr lang="en-US" sz="1000" kern="100">
                          <a:effectLst/>
                        </a:rPr>
                        <a:t>39</a:t>
                      </a:r>
                      <a:r>
                        <a:rPr lang="zh-CN" sz="1000" kern="100">
                          <a:effectLst/>
                        </a:rPr>
                        <a:t>个欠发达县域托底性帮扶协调机制办公室关于做好省直部门和有关单位定点帮扶与托底性帮扶机制有效对接相关工作的通知（川直工委〔</a:t>
                      </a:r>
                      <a:r>
                        <a:rPr lang="en-US" sz="1000" kern="100">
                          <a:effectLst/>
                        </a:rPr>
                        <a:t>2024</a:t>
                      </a:r>
                      <a:r>
                        <a:rPr lang="zh-CN" sz="1000" kern="100">
                          <a:effectLst/>
                        </a:rPr>
                        <a:t>〕</a:t>
                      </a:r>
                      <a:r>
                        <a:rPr lang="en-US" sz="1000" kern="100">
                          <a:effectLst/>
                        </a:rPr>
                        <a:t>19</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省直</a:t>
                      </a:r>
                    </a:p>
                    <a:p>
                      <a:pPr algn="just">
                        <a:spcAft>
                          <a:spcPts val="0"/>
                        </a:spcAft>
                      </a:pPr>
                      <a:r>
                        <a:rPr lang="zh-CN" sz="1000" kern="100">
                          <a:effectLst/>
                        </a:rPr>
                        <a:t>机关工委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市直</a:t>
                      </a:r>
                    </a:p>
                    <a:p>
                      <a:pPr algn="just">
                        <a:spcAft>
                          <a:spcPts val="0"/>
                        </a:spcAft>
                      </a:pPr>
                      <a:r>
                        <a:rPr lang="zh-CN" sz="1000" kern="100">
                          <a:effectLst/>
                        </a:rPr>
                        <a:t>机关工委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县委</a:t>
                      </a:r>
                    </a:p>
                    <a:p>
                      <a:pPr algn="just">
                        <a:spcAft>
                          <a:spcPts val="0"/>
                        </a:spcAft>
                      </a:pPr>
                      <a:r>
                        <a:rPr lang="zh-CN" sz="1000" kern="100">
                          <a:effectLst/>
                        </a:rPr>
                        <a:t>组织部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符忠</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49355">
                <a:tc>
                  <a:txBody>
                    <a:bodyPr/>
                    <a:lstStyle/>
                    <a:p>
                      <a:pPr algn="ctr">
                        <a:spcAft>
                          <a:spcPts val="0"/>
                        </a:spcAft>
                      </a:pPr>
                      <a:r>
                        <a:rPr lang="en-US" sz="1000" kern="100" dirty="0">
                          <a:effectLst/>
                        </a:rPr>
                        <a:t>3</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中共四川省委金融委员会办公室关于印发《金融支持</a:t>
                      </a:r>
                      <a:r>
                        <a:rPr lang="en-US" sz="1000" kern="100">
                          <a:effectLst/>
                        </a:rPr>
                        <a:t>39</a:t>
                      </a:r>
                      <a:r>
                        <a:rPr lang="zh-CN" sz="1000" kern="100">
                          <a:effectLst/>
                        </a:rPr>
                        <a:t>个欠发达县域加快发展九条措施》的通知（川金办〔</a:t>
                      </a:r>
                      <a:r>
                        <a:rPr lang="en-US" sz="1000" kern="100">
                          <a:effectLst/>
                        </a:rPr>
                        <a:t>2024</a:t>
                      </a:r>
                      <a:r>
                        <a:rPr lang="zh-CN" sz="1000" kern="100">
                          <a:effectLst/>
                        </a:rPr>
                        <a:t>〕</a:t>
                      </a:r>
                      <a:r>
                        <a:rPr lang="en-US" sz="1000" kern="100">
                          <a:effectLst/>
                        </a:rPr>
                        <a:t>6</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省委金融办</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市财政局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县财政局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岳梅芳</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33625">
                <a:tc>
                  <a:txBody>
                    <a:bodyPr/>
                    <a:lstStyle/>
                    <a:p>
                      <a:pPr algn="ctr">
                        <a:spcAft>
                          <a:spcPts val="0"/>
                        </a:spcAft>
                      </a:pPr>
                      <a:r>
                        <a:rPr lang="en-US" sz="1000" kern="100">
                          <a:effectLst/>
                        </a:rPr>
                        <a:t>4</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四川省发展和改革委员会关于印发《关于助推</a:t>
                      </a:r>
                      <a:r>
                        <a:rPr lang="en-US" sz="1000" kern="100">
                          <a:effectLst/>
                        </a:rPr>
                        <a:t>39</a:t>
                      </a:r>
                      <a:r>
                        <a:rPr lang="zh-CN" sz="1000" kern="100">
                          <a:effectLst/>
                        </a:rPr>
                        <a:t>个欠发达县域加快追赶跨越发展的支持措施</a:t>
                      </a:r>
                      <a:r>
                        <a:rPr lang="en-US" sz="1000" kern="100">
                          <a:effectLst/>
                        </a:rPr>
                        <a:t>(2024</a:t>
                      </a:r>
                      <a:r>
                        <a:rPr lang="zh-CN" sz="1000" kern="100">
                          <a:effectLst/>
                        </a:rPr>
                        <a:t>—</a:t>
                      </a:r>
                      <a:r>
                        <a:rPr lang="en-US" sz="1000" kern="100">
                          <a:effectLst/>
                        </a:rPr>
                        <a:t>2027</a:t>
                      </a:r>
                      <a:r>
                        <a:rPr lang="zh-CN" sz="1000" kern="100">
                          <a:effectLst/>
                        </a:rPr>
                        <a:t>年</a:t>
                      </a:r>
                      <a:r>
                        <a:rPr lang="en-US" sz="1000" kern="100">
                          <a:effectLst/>
                        </a:rPr>
                        <a:t>)</a:t>
                      </a:r>
                      <a:r>
                        <a:rPr lang="zh-CN" sz="1000" kern="100">
                          <a:effectLst/>
                        </a:rPr>
                        <a:t>》的通知（川发改赈〔</a:t>
                      </a:r>
                      <a:r>
                        <a:rPr lang="en-US" sz="1000" kern="100">
                          <a:effectLst/>
                        </a:rPr>
                        <a:t>2024</a:t>
                      </a:r>
                      <a:r>
                        <a:rPr lang="zh-CN" sz="1000" kern="100">
                          <a:effectLst/>
                        </a:rPr>
                        <a:t>〕</a:t>
                      </a:r>
                      <a:r>
                        <a:rPr lang="en-US" sz="1000" kern="100">
                          <a:effectLst/>
                        </a:rPr>
                        <a:t>28</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省发改委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市发改委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县发改局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辛勤</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29382">
                <a:tc>
                  <a:txBody>
                    <a:bodyPr/>
                    <a:lstStyle/>
                    <a:p>
                      <a:pPr algn="ctr">
                        <a:spcAft>
                          <a:spcPts val="0"/>
                        </a:spcAft>
                      </a:pPr>
                      <a:r>
                        <a:rPr lang="en-US" sz="1000" kern="100">
                          <a:effectLst/>
                        </a:rPr>
                        <a:t>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四川省经信厅关于印发《支持</a:t>
                      </a:r>
                      <a:r>
                        <a:rPr lang="en-US" sz="1000" kern="100">
                          <a:effectLst/>
                        </a:rPr>
                        <a:t>39</a:t>
                      </a:r>
                      <a:r>
                        <a:rPr lang="zh-CN" sz="1000" kern="100">
                          <a:effectLst/>
                        </a:rPr>
                        <a:t>个欠发达县域工业发展九条措施》的通知（川经信办〔</a:t>
                      </a:r>
                      <a:r>
                        <a:rPr lang="en-US" sz="1000" kern="100">
                          <a:effectLst/>
                        </a:rPr>
                        <a:t>2023</a:t>
                      </a:r>
                      <a:r>
                        <a:rPr lang="zh-CN" sz="1000" kern="100">
                          <a:effectLst/>
                        </a:rPr>
                        <a:t>〕</a:t>
                      </a:r>
                      <a:r>
                        <a:rPr lang="en-US" sz="1000" kern="100">
                          <a:effectLst/>
                        </a:rPr>
                        <a:t>78</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省经信厅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市经信局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县经信局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何其泷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29559">
                <a:tc>
                  <a:txBody>
                    <a:bodyPr/>
                    <a:lstStyle/>
                    <a:p>
                      <a:pPr algn="ctr">
                        <a:spcAft>
                          <a:spcPts val="0"/>
                        </a:spcAft>
                      </a:pPr>
                      <a:r>
                        <a:rPr lang="en-US" sz="1000" kern="100">
                          <a:effectLst/>
                        </a:rPr>
                        <a:t>6</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dirty="0">
                          <a:effectLst/>
                        </a:rPr>
                        <a:t>四川省教育厅关于印发帮扶</a:t>
                      </a:r>
                      <a:r>
                        <a:rPr lang="en-US" sz="1000" kern="100" dirty="0">
                          <a:effectLst/>
                        </a:rPr>
                        <a:t>39</a:t>
                      </a:r>
                      <a:r>
                        <a:rPr lang="zh-CN" sz="1000" kern="100" dirty="0">
                          <a:effectLst/>
                        </a:rPr>
                        <a:t>个欠发达县域工作领导小组及帮扶</a:t>
                      </a:r>
                      <a:r>
                        <a:rPr lang="en-US" sz="1000" kern="100" dirty="0">
                          <a:effectLst/>
                        </a:rPr>
                        <a:t>39</a:t>
                      </a:r>
                      <a:r>
                        <a:rPr lang="zh-CN" sz="1000" kern="100" dirty="0">
                          <a:effectLst/>
                        </a:rPr>
                        <a:t>个欠发达县域十一条措施的通知（川教函〔</a:t>
                      </a:r>
                      <a:r>
                        <a:rPr lang="en-US" sz="1000" kern="100" dirty="0">
                          <a:effectLst/>
                        </a:rPr>
                        <a:t>2024</a:t>
                      </a:r>
                      <a:r>
                        <a:rPr lang="zh-CN" sz="1000" kern="100" dirty="0">
                          <a:effectLst/>
                        </a:rPr>
                        <a:t>〕</a:t>
                      </a:r>
                      <a:r>
                        <a:rPr lang="en-US" sz="1000" kern="100" dirty="0">
                          <a:effectLst/>
                        </a:rPr>
                        <a:t>97</a:t>
                      </a:r>
                      <a:r>
                        <a:rPr lang="zh-CN" sz="1000" kern="100" dirty="0">
                          <a:effectLst/>
                        </a:rPr>
                        <a:t>号）</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省教育厅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市教育局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县教科局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陈小军</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dirty="0">
                          <a:effectLst/>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36629">
                <a:tc>
                  <a:txBody>
                    <a:bodyPr/>
                    <a:lstStyle/>
                    <a:p>
                      <a:pPr algn="ctr">
                        <a:spcAft>
                          <a:spcPts val="0"/>
                        </a:spcAft>
                      </a:pPr>
                      <a:r>
                        <a:rPr lang="en-US" sz="1000" kern="100" dirty="0">
                          <a:effectLst/>
                        </a:rPr>
                        <a:t>7</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四川省财政厅关于印发《</a:t>
                      </a:r>
                      <a:r>
                        <a:rPr lang="en-US" sz="1000" kern="100">
                          <a:effectLst/>
                        </a:rPr>
                        <a:t>39</a:t>
                      </a:r>
                      <a:r>
                        <a:rPr lang="zh-CN" sz="1000" kern="100">
                          <a:effectLst/>
                        </a:rPr>
                        <a:t>个欠发达县域托底性帮扶政策实施方案》的通知（川财预〔</a:t>
                      </a:r>
                      <a:r>
                        <a:rPr lang="en-US" sz="1000" kern="100">
                          <a:effectLst/>
                        </a:rPr>
                        <a:t>2024</a:t>
                      </a:r>
                      <a:r>
                        <a:rPr lang="zh-CN" sz="1000" kern="100">
                          <a:effectLst/>
                        </a:rPr>
                        <a:t>〕</a:t>
                      </a:r>
                      <a:r>
                        <a:rPr lang="en-US" sz="1000" kern="100">
                          <a:effectLst/>
                        </a:rPr>
                        <a:t>4</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省财政厅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市财政局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县财政局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岳梅芳</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30973">
                <a:tc>
                  <a:txBody>
                    <a:bodyPr/>
                    <a:lstStyle/>
                    <a:p>
                      <a:pPr algn="ctr">
                        <a:spcAft>
                          <a:spcPts val="0"/>
                        </a:spcAft>
                      </a:pPr>
                      <a:r>
                        <a:rPr lang="en-US" sz="1000" kern="100" dirty="0">
                          <a:effectLst/>
                        </a:rPr>
                        <a:t>8</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四川省人社厅关于《加大就业帮扶力度助推</a:t>
                      </a:r>
                      <a:r>
                        <a:rPr lang="en-US" sz="1000" kern="100">
                          <a:effectLst/>
                        </a:rPr>
                        <a:t>39</a:t>
                      </a:r>
                      <a:r>
                        <a:rPr lang="zh-CN" sz="1000" kern="100">
                          <a:effectLst/>
                        </a:rPr>
                        <a:t>个欠发达县域跨越发展十二条措施》的通知</a:t>
                      </a:r>
                      <a:r>
                        <a:rPr lang="en-US" sz="1000" kern="100">
                          <a:effectLst/>
                        </a:rPr>
                        <a:t>(</a:t>
                      </a:r>
                      <a:r>
                        <a:rPr lang="zh-CN" sz="1000" kern="100">
                          <a:effectLst/>
                        </a:rPr>
                        <a:t>川人社函〔</a:t>
                      </a:r>
                      <a:r>
                        <a:rPr lang="en-US" sz="1000" kern="100">
                          <a:effectLst/>
                        </a:rPr>
                        <a:t>2024</a:t>
                      </a:r>
                      <a:r>
                        <a:rPr lang="zh-CN" sz="1000" kern="100">
                          <a:effectLst/>
                        </a:rPr>
                        <a:t>〕</a:t>
                      </a:r>
                      <a:r>
                        <a:rPr lang="en-US" sz="1000" kern="100">
                          <a:effectLst/>
                        </a:rPr>
                        <a:t>152</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省人社厅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市人社局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县人社局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苏映海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22312">
                <a:tc>
                  <a:txBody>
                    <a:bodyPr/>
                    <a:lstStyle/>
                    <a:p>
                      <a:pPr algn="ctr">
                        <a:spcAft>
                          <a:spcPts val="0"/>
                        </a:spcAft>
                      </a:pPr>
                      <a:r>
                        <a:rPr lang="en-US" sz="1000" kern="100" dirty="0">
                          <a:effectLst/>
                        </a:rPr>
                        <a:t>9</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四川省自然资源厅关于印发《贯彻落实</a:t>
                      </a:r>
                      <a:r>
                        <a:rPr lang="en-US" sz="1000" kern="100">
                          <a:effectLst/>
                        </a:rPr>
                        <a:t>39</a:t>
                      </a:r>
                      <a:r>
                        <a:rPr lang="zh-CN" sz="1000" kern="100">
                          <a:effectLst/>
                        </a:rPr>
                        <a:t>个欠发达县域托底性帮扶十条措施的实施方案》的通知</a:t>
                      </a:r>
                      <a:r>
                        <a:rPr lang="en-US" sz="1000" kern="100">
                          <a:effectLst/>
                        </a:rPr>
                        <a:t>(</a:t>
                      </a:r>
                      <a:r>
                        <a:rPr lang="zh-CN" sz="1000" kern="100">
                          <a:effectLst/>
                        </a:rPr>
                        <a:t>川自然资函〔</a:t>
                      </a:r>
                      <a:r>
                        <a:rPr lang="en-US" sz="1000" kern="100">
                          <a:effectLst/>
                        </a:rPr>
                        <a:t>2023</a:t>
                      </a:r>
                      <a:r>
                        <a:rPr lang="zh-CN" sz="1000" kern="100">
                          <a:effectLst/>
                        </a:rPr>
                        <a:t>〕</a:t>
                      </a:r>
                      <a:r>
                        <a:rPr lang="en-US" sz="1000" kern="100">
                          <a:effectLst/>
                        </a:rPr>
                        <a:t>483</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a:t>
                      </a:r>
                    </a:p>
                    <a:p>
                      <a:pPr algn="just">
                        <a:spcAft>
                          <a:spcPts val="0"/>
                        </a:spcAft>
                      </a:pPr>
                      <a:r>
                        <a:rPr lang="zh-CN" sz="1000" kern="100">
                          <a:effectLst/>
                        </a:rPr>
                        <a:t>自然资源厅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a:t>
                      </a:r>
                    </a:p>
                    <a:p>
                      <a:pPr algn="just">
                        <a:spcAft>
                          <a:spcPts val="0"/>
                        </a:spcAft>
                      </a:pPr>
                      <a:r>
                        <a:rPr lang="zh-CN" sz="1000" kern="100">
                          <a:effectLst/>
                        </a:rPr>
                        <a:t>自然资源局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县自规局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张林</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36806">
                <a:tc>
                  <a:txBody>
                    <a:bodyPr/>
                    <a:lstStyle/>
                    <a:p>
                      <a:pPr algn="ctr">
                        <a:spcAft>
                          <a:spcPts val="0"/>
                        </a:spcAft>
                      </a:pPr>
                      <a:r>
                        <a:rPr lang="en-US" sz="1000" kern="100">
                          <a:effectLst/>
                        </a:rPr>
                        <a:t>10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四川省生态环境厅关于印发《关于</a:t>
                      </a:r>
                      <a:r>
                        <a:rPr lang="en-US" sz="1000" kern="100">
                          <a:effectLst/>
                        </a:rPr>
                        <a:t>39</a:t>
                      </a:r>
                      <a:r>
                        <a:rPr lang="zh-CN" sz="1000" kern="100">
                          <a:effectLst/>
                        </a:rPr>
                        <a:t>个欠发达县域托底性帮扶工作方案的通知》</a:t>
                      </a:r>
                      <a:r>
                        <a:rPr lang="en-US" sz="1000" kern="100">
                          <a:effectLst/>
                        </a:rPr>
                        <a:t>(</a:t>
                      </a:r>
                      <a:r>
                        <a:rPr lang="zh-CN" sz="1000" kern="100">
                          <a:effectLst/>
                        </a:rPr>
                        <a:t>川环函〔</a:t>
                      </a:r>
                      <a:r>
                        <a:rPr lang="en-US" sz="1000" kern="100">
                          <a:effectLst/>
                        </a:rPr>
                        <a:t>2024</a:t>
                      </a:r>
                      <a:r>
                        <a:rPr lang="zh-CN" sz="1000" kern="100">
                          <a:effectLst/>
                        </a:rPr>
                        <a:t>〕</a:t>
                      </a:r>
                      <a:r>
                        <a:rPr lang="en-US" sz="1000" kern="100">
                          <a:effectLst/>
                        </a:rPr>
                        <a:t>98</a:t>
                      </a:r>
                      <a:r>
                        <a:rPr lang="zh-CN" sz="1000" kern="100">
                          <a:effectLst/>
                        </a:rPr>
                        <a:t>号</a:t>
                      </a:r>
                      <a:r>
                        <a:rPr lang="en-US" sz="1000" kern="10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省生态</a:t>
                      </a:r>
                    </a:p>
                    <a:p>
                      <a:pPr algn="just">
                        <a:spcAft>
                          <a:spcPts val="0"/>
                        </a:spcAft>
                      </a:pPr>
                      <a:r>
                        <a:rPr lang="zh-CN" sz="1000" kern="100">
                          <a:effectLst/>
                        </a:rPr>
                        <a:t>环境厅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市生态</a:t>
                      </a:r>
                    </a:p>
                    <a:p>
                      <a:pPr algn="just">
                        <a:spcAft>
                          <a:spcPts val="0"/>
                        </a:spcAft>
                      </a:pPr>
                      <a:r>
                        <a:rPr lang="zh-CN" sz="1000" kern="100">
                          <a:effectLst/>
                        </a:rPr>
                        <a:t>环境局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南江生态环境局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吴庆平</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0">
                <a:tc>
                  <a:txBody>
                    <a:bodyPr/>
                    <a:lstStyle/>
                    <a:p>
                      <a:pPr algn="ctr">
                        <a:spcAft>
                          <a:spcPts val="0"/>
                        </a:spcAft>
                      </a:pPr>
                      <a:r>
                        <a:rPr lang="en-US" sz="1000" kern="100" dirty="0">
                          <a:effectLst/>
                        </a:rPr>
                        <a:t>11</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四川省住房和城乡建设厅关于印发《支持</a:t>
                      </a:r>
                      <a:r>
                        <a:rPr lang="en-US" sz="1000" kern="100">
                          <a:effectLst/>
                        </a:rPr>
                        <a:t>39</a:t>
                      </a:r>
                      <a:r>
                        <a:rPr lang="zh-CN" sz="1000" kern="100">
                          <a:effectLst/>
                        </a:rPr>
                        <a:t>个欠发达县域加快发展政策措施》的通知</a:t>
                      </a:r>
                      <a:r>
                        <a:rPr lang="en-US" sz="1000" kern="100">
                          <a:effectLst/>
                        </a:rPr>
                        <a:t>(</a:t>
                      </a:r>
                      <a:r>
                        <a:rPr lang="zh-CN" sz="1000" kern="100">
                          <a:effectLst/>
                        </a:rPr>
                        <a:t>川建村镇发〔</a:t>
                      </a:r>
                      <a:r>
                        <a:rPr lang="en-US" sz="1000" kern="100">
                          <a:effectLst/>
                        </a:rPr>
                        <a:t>2024</a:t>
                      </a:r>
                      <a:r>
                        <a:rPr lang="zh-CN" sz="1000" kern="100">
                          <a:effectLst/>
                        </a:rPr>
                        <a:t>〕</a:t>
                      </a:r>
                      <a:r>
                        <a:rPr lang="en-US" sz="1000" kern="100">
                          <a:effectLst/>
                        </a:rPr>
                        <a:t>12</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省住建厅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市住建局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县住建局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陈亮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36806">
                <a:tc>
                  <a:txBody>
                    <a:bodyPr/>
                    <a:lstStyle/>
                    <a:p>
                      <a:pPr algn="ctr">
                        <a:spcAft>
                          <a:spcPts val="0"/>
                        </a:spcAft>
                      </a:pPr>
                      <a:r>
                        <a:rPr lang="en-US" sz="1000" kern="100">
                          <a:effectLst/>
                        </a:rPr>
                        <a:t>12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四川省交通运输厅关于印发《支持</a:t>
                      </a:r>
                      <a:r>
                        <a:rPr lang="en-US" sz="1000" kern="100">
                          <a:effectLst/>
                        </a:rPr>
                        <a:t>39</a:t>
                      </a:r>
                      <a:r>
                        <a:rPr lang="zh-CN" sz="1000" kern="100">
                          <a:effectLst/>
                        </a:rPr>
                        <a:t>个欠发达县域交通运输高质量发展七条措施》的通知（川交函〔</a:t>
                      </a:r>
                      <a:r>
                        <a:rPr lang="en-US" sz="1000" kern="100">
                          <a:effectLst/>
                        </a:rPr>
                        <a:t>2024</a:t>
                      </a:r>
                      <a:r>
                        <a:rPr lang="zh-CN" sz="1000" kern="100">
                          <a:effectLst/>
                        </a:rPr>
                        <a:t>〕</a:t>
                      </a:r>
                      <a:r>
                        <a:rPr lang="en-US" sz="1000" kern="100">
                          <a:effectLst/>
                        </a:rPr>
                        <a:t>97</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省交通</a:t>
                      </a:r>
                    </a:p>
                    <a:p>
                      <a:pPr algn="just">
                        <a:spcAft>
                          <a:spcPts val="0"/>
                        </a:spcAft>
                      </a:pPr>
                      <a:r>
                        <a:rPr lang="zh-CN" sz="1000" kern="100">
                          <a:effectLst/>
                        </a:rPr>
                        <a:t>运输厅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市交通</a:t>
                      </a:r>
                    </a:p>
                    <a:p>
                      <a:pPr algn="just">
                        <a:spcAft>
                          <a:spcPts val="0"/>
                        </a:spcAft>
                      </a:pPr>
                      <a:r>
                        <a:rPr lang="zh-CN" sz="1000" kern="100">
                          <a:effectLst/>
                        </a:rPr>
                        <a:t>运输局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县交通局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石忠</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dirty="0">
                          <a:effectLst/>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bl>
          </a:graphicData>
        </a:graphic>
      </p:graphicFrame>
      <p:grpSp>
        <p:nvGrpSpPr>
          <p:cNvPr id="4" name="组合 3"/>
          <p:cNvGrpSpPr/>
          <p:nvPr/>
        </p:nvGrpSpPr>
        <p:grpSpPr>
          <a:xfrm>
            <a:off x="323528" y="123478"/>
            <a:ext cx="2447765" cy="442712"/>
            <a:chOff x="889605" y="359972"/>
            <a:chExt cx="1147471" cy="442848"/>
          </a:xfrm>
        </p:grpSpPr>
        <p:sp>
          <p:nvSpPr>
            <p:cNvPr id="5" name="矩形 3"/>
            <p:cNvSpPr>
              <a:spLocks noChangeArrowheads="1"/>
            </p:cNvSpPr>
            <p:nvPr/>
          </p:nvSpPr>
          <p:spPr bwMode="auto">
            <a:xfrm>
              <a:off x="889605" y="359972"/>
              <a:ext cx="1147471"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（二）利好政策</a:t>
              </a:r>
            </a:p>
          </p:txBody>
        </p:sp>
        <p:grpSp>
          <p:nvGrpSpPr>
            <p:cNvPr id="6" name="组合 5"/>
            <p:cNvGrpSpPr/>
            <p:nvPr/>
          </p:nvGrpSpPr>
          <p:grpSpPr>
            <a:xfrm>
              <a:off x="889605" y="757101"/>
              <a:ext cx="1028125" cy="45719"/>
              <a:chOff x="688893" y="2574256"/>
              <a:chExt cx="7739508" cy="81111"/>
            </a:xfrm>
          </p:grpSpPr>
          <p:sp>
            <p:nvSpPr>
              <p:cNvPr id="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67544" y="699542"/>
          <a:ext cx="8136904" cy="4114800"/>
        </p:xfrm>
        <a:graphic>
          <a:graphicData uri="http://schemas.openxmlformats.org/drawingml/2006/table">
            <a:tbl>
              <a:tblPr firstRow="1" firstCol="1" bandRow="1">
                <a:tableStyleId>{7DF18680-E054-41AD-8BC1-D1AEF772440D}</a:tableStyleId>
              </a:tblPr>
              <a:tblGrid>
                <a:gridCol w="288032"/>
                <a:gridCol w="4621772"/>
                <a:gridCol w="842983"/>
                <a:gridCol w="842983"/>
                <a:gridCol w="711166"/>
                <a:gridCol w="527273"/>
                <a:gridCol w="302695"/>
              </a:tblGrid>
              <a:tr h="0">
                <a:tc rowSpan="2">
                  <a:txBody>
                    <a:bodyPr/>
                    <a:lstStyle/>
                    <a:p>
                      <a:pPr algn="ctr">
                        <a:spcAft>
                          <a:spcPts val="0"/>
                        </a:spcAft>
                      </a:pPr>
                      <a:r>
                        <a:rPr lang="zh-CN" sz="1000" kern="100" dirty="0">
                          <a:effectLst/>
                        </a:rPr>
                        <a:t>序号</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rowSpan="2">
                  <a:txBody>
                    <a:bodyPr/>
                    <a:lstStyle/>
                    <a:p>
                      <a:pPr algn="just">
                        <a:spcAft>
                          <a:spcPts val="0"/>
                        </a:spcAft>
                      </a:pPr>
                      <a:r>
                        <a:rPr lang="zh-CN" sz="1000" kern="100" dirty="0">
                          <a:effectLst/>
                        </a:rPr>
                        <a:t>文 件 名 称</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gridSpan="2">
                  <a:txBody>
                    <a:bodyPr/>
                    <a:lstStyle/>
                    <a:p>
                      <a:pPr algn="just">
                        <a:spcAft>
                          <a:spcPts val="0"/>
                        </a:spcAft>
                      </a:pPr>
                      <a:r>
                        <a:rPr lang="zh-CN" sz="1000" kern="100">
                          <a:effectLst/>
                        </a:rPr>
                        <a:t>责任单位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hMerge="1">
                  <a:txBody>
                    <a:bodyPr/>
                    <a:lstStyle/>
                    <a:p>
                      <a:endParaRPr lang="zh-CN"/>
                    </a:p>
                  </a:txBody>
                  <a:tcPr/>
                </a:tc>
                <a:tc rowSpan="2">
                  <a:txBody>
                    <a:bodyPr/>
                    <a:lstStyle/>
                    <a:p>
                      <a:pPr algn="just">
                        <a:spcAft>
                          <a:spcPts val="0"/>
                        </a:spcAft>
                      </a:pPr>
                      <a:r>
                        <a:rPr lang="zh-CN" sz="1000" kern="100">
                          <a:effectLst/>
                        </a:rPr>
                        <a:t>县级</a:t>
                      </a:r>
                    </a:p>
                    <a:p>
                      <a:pPr algn="just">
                        <a:spcAft>
                          <a:spcPts val="0"/>
                        </a:spcAft>
                      </a:pPr>
                      <a:r>
                        <a:rPr lang="zh-CN" sz="1000" kern="100">
                          <a:effectLst/>
                        </a:rPr>
                        <a:t>责任单位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rowSpan="2">
                  <a:txBody>
                    <a:bodyPr/>
                    <a:lstStyle/>
                    <a:p>
                      <a:pPr algn="just">
                        <a:spcAft>
                          <a:spcPts val="0"/>
                        </a:spcAft>
                      </a:pPr>
                      <a:r>
                        <a:rPr lang="zh-CN" sz="1000" kern="100">
                          <a:effectLst/>
                        </a:rPr>
                        <a:t>责任人</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rowSpan="2">
                  <a:txBody>
                    <a:bodyPr/>
                    <a:lstStyle/>
                    <a:p>
                      <a:pPr algn="just">
                        <a:spcAft>
                          <a:spcPts val="0"/>
                        </a:spcAft>
                      </a:pPr>
                      <a:r>
                        <a:rPr lang="zh-CN" sz="1000" kern="100">
                          <a:effectLst/>
                        </a:rPr>
                        <a:t>备注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0">
                <a:tc vMerge="1">
                  <a:txBody>
                    <a:bodyPr/>
                    <a:lstStyle/>
                    <a:p>
                      <a:endParaRPr lang="zh-CN"/>
                    </a:p>
                  </a:txBody>
                  <a:tcPr/>
                </a:tc>
                <a:tc vMerge="1">
                  <a:txBody>
                    <a:bodyPr/>
                    <a:lstStyle/>
                    <a:p>
                      <a:endParaRPr lang="zh-CN"/>
                    </a:p>
                  </a:txBody>
                  <a:tcPr/>
                </a:tc>
                <a:tc>
                  <a:txBody>
                    <a:bodyPr/>
                    <a:lstStyle/>
                    <a:p>
                      <a:pPr algn="just">
                        <a:spcAft>
                          <a:spcPts val="0"/>
                        </a:spcAft>
                      </a:pPr>
                      <a:r>
                        <a:rPr lang="zh-CN" sz="1000" kern="100">
                          <a:effectLst/>
                        </a:rPr>
                        <a:t>省</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vMerge="1">
                  <a:txBody>
                    <a:bodyPr/>
                    <a:lstStyle/>
                    <a:p>
                      <a:endParaRPr lang="zh-CN"/>
                    </a:p>
                  </a:txBody>
                  <a:tcPr/>
                </a:tc>
                <a:tc vMerge="1">
                  <a:txBody>
                    <a:bodyPr/>
                    <a:lstStyle/>
                    <a:p>
                      <a:endParaRPr lang="zh-CN"/>
                    </a:p>
                  </a:txBody>
                  <a:tcPr/>
                </a:tc>
                <a:tc vMerge="1">
                  <a:txBody>
                    <a:bodyPr/>
                    <a:lstStyle/>
                    <a:p>
                      <a:endParaRPr lang="zh-CN"/>
                    </a:p>
                  </a:txBody>
                  <a:tcPr/>
                </a:tc>
              </a:tr>
              <a:tr h="0">
                <a:tc>
                  <a:txBody>
                    <a:bodyPr/>
                    <a:lstStyle/>
                    <a:p>
                      <a:pPr algn="ctr">
                        <a:spcAft>
                          <a:spcPts val="0"/>
                        </a:spcAft>
                      </a:pPr>
                      <a:r>
                        <a:rPr lang="en-US" sz="1000" kern="100" dirty="0">
                          <a:effectLst/>
                        </a:rPr>
                        <a:t>13</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四川省水利厅关于印发</a:t>
                      </a:r>
                      <a:r>
                        <a:rPr lang="en-US" sz="1000" kern="100">
                          <a:effectLst/>
                        </a:rPr>
                        <a:t>39</a:t>
                      </a:r>
                      <a:r>
                        <a:rPr lang="zh-CN" sz="1000" kern="100">
                          <a:effectLst/>
                        </a:rPr>
                        <a:t>个欠发达县域托底性帮扶水利实施方案的通知</a:t>
                      </a:r>
                      <a:r>
                        <a:rPr lang="en-US" sz="1000" kern="100">
                          <a:effectLst/>
                        </a:rPr>
                        <a:t>(</a:t>
                      </a:r>
                      <a:r>
                        <a:rPr lang="zh-CN" sz="1000" kern="100">
                          <a:effectLst/>
                        </a:rPr>
                        <a:t>川水函〔</a:t>
                      </a:r>
                      <a:r>
                        <a:rPr lang="en-US" sz="1000" kern="100">
                          <a:effectLst/>
                        </a:rPr>
                        <a:t>2023</a:t>
                      </a:r>
                      <a:r>
                        <a:rPr lang="zh-CN" sz="1000" kern="100">
                          <a:effectLst/>
                        </a:rPr>
                        <a:t>〕</a:t>
                      </a:r>
                      <a:r>
                        <a:rPr lang="en-US" sz="1000" kern="100">
                          <a:effectLst/>
                        </a:rPr>
                        <a:t>1807</a:t>
                      </a:r>
                      <a:r>
                        <a:rPr lang="zh-CN" sz="1000" kern="100">
                          <a:effectLst/>
                        </a:rPr>
                        <a:t>号</a:t>
                      </a:r>
                      <a:r>
                        <a:rPr lang="en-US" sz="1000" kern="10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省水利厅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市水利局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县水利局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严寿乔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0">
                <a:tc>
                  <a:txBody>
                    <a:bodyPr/>
                    <a:lstStyle/>
                    <a:p>
                      <a:pPr algn="ctr">
                        <a:spcAft>
                          <a:spcPts val="0"/>
                        </a:spcAft>
                      </a:pPr>
                      <a:r>
                        <a:rPr lang="en-US" sz="1000" kern="100" dirty="0">
                          <a:effectLst/>
                        </a:rPr>
                        <a:t>14</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四川省农业农村厅关于印发《帮扶</a:t>
                      </a:r>
                      <a:r>
                        <a:rPr lang="en-US" sz="1000" kern="100">
                          <a:effectLst/>
                        </a:rPr>
                        <a:t>39</a:t>
                      </a:r>
                      <a:r>
                        <a:rPr lang="zh-CN" sz="1000" kern="100">
                          <a:effectLst/>
                        </a:rPr>
                        <a:t>个欠发达县域农业产业发展十二条措施》的通知（川农发〔</a:t>
                      </a:r>
                      <a:r>
                        <a:rPr lang="en-US" sz="1000" kern="100">
                          <a:effectLst/>
                        </a:rPr>
                        <a:t>2023</a:t>
                      </a:r>
                      <a:r>
                        <a:rPr lang="zh-CN" sz="1000" kern="100">
                          <a:effectLst/>
                        </a:rPr>
                        <a:t>〕</a:t>
                      </a:r>
                      <a:r>
                        <a:rPr lang="en-US" sz="1000" kern="100">
                          <a:effectLst/>
                        </a:rPr>
                        <a:t>40</a:t>
                      </a:r>
                      <a:r>
                        <a:rPr lang="zh-CN" sz="1000" kern="100">
                          <a:effectLst/>
                        </a:rPr>
                        <a:t>号</a:t>
                      </a:r>
                      <a:r>
                        <a:rPr lang="en-US" sz="1000" kern="10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省农业农村厅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市农业</a:t>
                      </a:r>
                    </a:p>
                    <a:p>
                      <a:pPr algn="just">
                        <a:spcAft>
                          <a:spcPts val="0"/>
                        </a:spcAft>
                      </a:pPr>
                      <a:r>
                        <a:rPr lang="zh-CN" sz="1000" kern="100">
                          <a:effectLst/>
                        </a:rPr>
                        <a:t>农村局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县农业</a:t>
                      </a:r>
                    </a:p>
                    <a:p>
                      <a:pPr algn="just">
                        <a:spcAft>
                          <a:spcPts val="0"/>
                        </a:spcAft>
                      </a:pPr>
                      <a:r>
                        <a:rPr lang="zh-CN" sz="1000" kern="100">
                          <a:effectLst/>
                        </a:rPr>
                        <a:t>农村局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马明</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33625">
                <a:tc>
                  <a:txBody>
                    <a:bodyPr/>
                    <a:lstStyle/>
                    <a:p>
                      <a:pPr algn="ctr">
                        <a:spcAft>
                          <a:spcPts val="0"/>
                        </a:spcAft>
                      </a:pPr>
                      <a:r>
                        <a:rPr lang="en-US" sz="1000" kern="100" dirty="0">
                          <a:effectLst/>
                        </a:rPr>
                        <a:t>15</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四川省商务厅关于印发《帮扶</a:t>
                      </a:r>
                      <a:r>
                        <a:rPr lang="en-US" sz="1000" kern="100">
                          <a:effectLst/>
                        </a:rPr>
                        <a:t>39</a:t>
                      </a:r>
                      <a:r>
                        <a:rPr lang="zh-CN" sz="1000" kern="100">
                          <a:effectLst/>
                        </a:rPr>
                        <a:t>个欠发达县域九条措施》《商务厅帮扶</a:t>
                      </a:r>
                      <a:r>
                        <a:rPr lang="en-US" sz="1000" kern="100">
                          <a:effectLst/>
                        </a:rPr>
                        <a:t>39</a:t>
                      </a:r>
                      <a:r>
                        <a:rPr lang="zh-CN" sz="1000" kern="100">
                          <a:effectLst/>
                        </a:rPr>
                        <a:t>个欠发达县域工作领导小组》的通知</a:t>
                      </a:r>
                      <a:r>
                        <a:rPr lang="en-US" sz="1000" kern="100">
                          <a:effectLst/>
                        </a:rPr>
                        <a:t>(</a:t>
                      </a:r>
                      <a:r>
                        <a:rPr lang="zh-CN" sz="1000" kern="100">
                          <a:effectLst/>
                        </a:rPr>
                        <a:t>川商市建〔</a:t>
                      </a:r>
                      <a:r>
                        <a:rPr lang="en-US" sz="1000" kern="100">
                          <a:effectLst/>
                        </a:rPr>
                        <a:t>2024</a:t>
                      </a:r>
                      <a:r>
                        <a:rPr lang="zh-CN" sz="1000" kern="100">
                          <a:effectLst/>
                        </a:rPr>
                        <a:t>〕</a:t>
                      </a:r>
                      <a:r>
                        <a:rPr lang="en-US" sz="1000" kern="100">
                          <a:effectLst/>
                        </a:rPr>
                        <a:t>2</a:t>
                      </a:r>
                      <a:r>
                        <a:rPr lang="zh-CN" sz="1000" kern="100">
                          <a:effectLst/>
                        </a:rPr>
                        <a:t>号</a:t>
                      </a:r>
                      <a:r>
                        <a:rPr lang="en-US" sz="1000" kern="10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省商务厅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市商务局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县商务局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岳伟</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33625">
                <a:tc>
                  <a:txBody>
                    <a:bodyPr/>
                    <a:lstStyle/>
                    <a:p>
                      <a:pPr algn="ctr">
                        <a:spcAft>
                          <a:spcPts val="0"/>
                        </a:spcAft>
                      </a:pPr>
                      <a:r>
                        <a:rPr lang="en-US" sz="1000" kern="100">
                          <a:effectLst/>
                        </a:rPr>
                        <a:t>16</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dirty="0">
                          <a:effectLst/>
                        </a:rPr>
                        <a:t>四川省文旅厅关于印发《进一步促进</a:t>
                      </a:r>
                      <a:r>
                        <a:rPr lang="en-US" sz="1000" kern="100" dirty="0">
                          <a:effectLst/>
                        </a:rPr>
                        <a:t>39</a:t>
                      </a:r>
                      <a:r>
                        <a:rPr lang="zh-CN" sz="1000" kern="100" dirty="0">
                          <a:effectLst/>
                        </a:rPr>
                        <a:t>个欠发达县域文化旅游发展的政策措施》《</a:t>
                      </a:r>
                      <a:r>
                        <a:rPr lang="en-US" sz="1000" kern="100" dirty="0">
                          <a:effectLst/>
                        </a:rPr>
                        <a:t>2024</a:t>
                      </a:r>
                      <a:r>
                        <a:rPr lang="zh-CN" sz="1000" kern="100" dirty="0">
                          <a:effectLst/>
                        </a:rPr>
                        <a:t>年促进</a:t>
                      </a:r>
                      <a:r>
                        <a:rPr lang="en-US" sz="1000" kern="100" dirty="0">
                          <a:effectLst/>
                        </a:rPr>
                        <a:t>39</a:t>
                      </a:r>
                      <a:r>
                        <a:rPr lang="zh-CN" sz="1000" kern="100" dirty="0">
                          <a:effectLst/>
                        </a:rPr>
                        <a:t>个欠发达县域文化旅游发展的工作计划》的通知</a:t>
                      </a:r>
                      <a:r>
                        <a:rPr lang="en-US" sz="1000" kern="100" dirty="0">
                          <a:effectLst/>
                        </a:rPr>
                        <a:t>(</a:t>
                      </a:r>
                      <a:r>
                        <a:rPr lang="zh-CN" sz="1000" kern="100" dirty="0">
                          <a:effectLst/>
                        </a:rPr>
                        <a:t>川文旅字〔</a:t>
                      </a:r>
                      <a:r>
                        <a:rPr lang="en-US" sz="1000" kern="100" dirty="0">
                          <a:effectLst/>
                        </a:rPr>
                        <a:t>2024</a:t>
                      </a:r>
                      <a:r>
                        <a:rPr lang="zh-CN" sz="1000" kern="100" dirty="0">
                          <a:effectLst/>
                        </a:rPr>
                        <a:t>〕</a:t>
                      </a:r>
                      <a:r>
                        <a:rPr lang="en-US" sz="1000" kern="100" dirty="0">
                          <a:effectLst/>
                        </a:rPr>
                        <a:t>13</a:t>
                      </a:r>
                      <a:r>
                        <a:rPr lang="zh-CN" sz="1000" kern="100" dirty="0">
                          <a:effectLst/>
                        </a:rPr>
                        <a:t>号</a:t>
                      </a:r>
                      <a:r>
                        <a:rPr lang="en-US" sz="1000" kern="100" dirty="0">
                          <a:effectLst/>
                        </a:rPr>
                        <a:t>)</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省文化和旅游厅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市文化广电体育旅游局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县文广体旅局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弋京毓</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33625">
                <a:tc>
                  <a:txBody>
                    <a:bodyPr/>
                    <a:lstStyle/>
                    <a:p>
                      <a:pPr algn="ctr">
                        <a:spcAft>
                          <a:spcPts val="0"/>
                        </a:spcAft>
                      </a:pPr>
                      <a:r>
                        <a:rPr lang="en-US" sz="1000" kern="100">
                          <a:effectLst/>
                        </a:rPr>
                        <a:t>17</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四川省卫生健康委员会</a:t>
                      </a:r>
                      <a:r>
                        <a:rPr lang="en-US" sz="1000" kern="100">
                          <a:effectLst/>
                        </a:rPr>
                        <a:t>  </a:t>
                      </a:r>
                      <a:r>
                        <a:rPr lang="zh-CN" sz="1000" kern="100">
                          <a:effectLst/>
                        </a:rPr>
                        <a:t>四川省中医药管理局关于印发《四川省</a:t>
                      </a:r>
                      <a:r>
                        <a:rPr lang="en-US" sz="1000" kern="100">
                          <a:effectLst/>
                        </a:rPr>
                        <a:t>39</a:t>
                      </a:r>
                      <a:r>
                        <a:rPr lang="zh-CN" sz="1000" kern="100">
                          <a:effectLst/>
                        </a:rPr>
                        <a:t>个欠发达县域医疗卫生托底性帮扶工作实施方案》的通知</a:t>
                      </a:r>
                      <a:r>
                        <a:rPr lang="en-US" sz="1000" kern="100">
                          <a:effectLst/>
                        </a:rPr>
                        <a:t>(</a:t>
                      </a:r>
                      <a:r>
                        <a:rPr lang="zh-CN" sz="1000" kern="100">
                          <a:effectLst/>
                        </a:rPr>
                        <a:t>川卫医政函〔</a:t>
                      </a:r>
                      <a:r>
                        <a:rPr lang="en-US" sz="1000" kern="100">
                          <a:effectLst/>
                        </a:rPr>
                        <a:t>2024</a:t>
                      </a:r>
                      <a:r>
                        <a:rPr lang="zh-CN" sz="1000" kern="100">
                          <a:effectLst/>
                        </a:rPr>
                        <a:t>〕</a:t>
                      </a:r>
                      <a:r>
                        <a:rPr lang="en-US" sz="1000" kern="100">
                          <a:effectLst/>
                        </a:rPr>
                        <a:t>1</a:t>
                      </a:r>
                      <a:r>
                        <a:rPr lang="zh-CN" sz="1000" kern="100">
                          <a:effectLst/>
                        </a:rPr>
                        <a:t>号</a:t>
                      </a:r>
                      <a:r>
                        <a:rPr lang="en-US" sz="1000" kern="10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省卫生</a:t>
                      </a:r>
                    </a:p>
                    <a:p>
                      <a:pPr algn="just">
                        <a:spcAft>
                          <a:spcPts val="0"/>
                        </a:spcAft>
                      </a:pPr>
                      <a:r>
                        <a:rPr lang="zh-CN" sz="1000" kern="100">
                          <a:effectLst/>
                        </a:rPr>
                        <a:t>健康委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市卫生</a:t>
                      </a:r>
                    </a:p>
                    <a:p>
                      <a:pPr algn="just">
                        <a:spcAft>
                          <a:spcPts val="0"/>
                        </a:spcAft>
                      </a:pPr>
                      <a:r>
                        <a:rPr lang="zh-CN" sz="1000" kern="100">
                          <a:effectLst/>
                        </a:rPr>
                        <a:t>健康委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县卫健局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黄开敏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17540">
                <a:tc>
                  <a:txBody>
                    <a:bodyPr/>
                    <a:lstStyle/>
                    <a:p>
                      <a:pPr algn="ctr">
                        <a:spcAft>
                          <a:spcPts val="0"/>
                        </a:spcAft>
                      </a:pPr>
                      <a:r>
                        <a:rPr lang="en-US" sz="1000" kern="100" dirty="0">
                          <a:effectLst/>
                        </a:rPr>
                        <a:t>18</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四川省应急管理厅关于托底性帮扶</a:t>
                      </a:r>
                      <a:r>
                        <a:rPr lang="en-US" sz="1000" kern="100">
                          <a:effectLst/>
                        </a:rPr>
                        <a:t>39</a:t>
                      </a:r>
                      <a:r>
                        <a:rPr lang="zh-CN" sz="1000" kern="100">
                          <a:effectLst/>
                        </a:rPr>
                        <a:t>个欠发达县域加快发展支持政策的通知（川应急函〔</a:t>
                      </a:r>
                      <a:r>
                        <a:rPr lang="en-US" sz="1000" kern="100">
                          <a:effectLst/>
                        </a:rPr>
                        <a:t>2024</a:t>
                      </a:r>
                      <a:r>
                        <a:rPr lang="zh-CN" sz="1000" kern="100">
                          <a:effectLst/>
                        </a:rPr>
                        <a:t>〕</a:t>
                      </a:r>
                      <a:r>
                        <a:rPr lang="en-US" sz="1000" kern="100">
                          <a:effectLst/>
                        </a:rPr>
                        <a:t>34</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省应急</a:t>
                      </a:r>
                    </a:p>
                    <a:p>
                      <a:pPr algn="just">
                        <a:spcAft>
                          <a:spcPts val="0"/>
                        </a:spcAft>
                      </a:pPr>
                      <a:r>
                        <a:rPr lang="zh-CN" sz="1000" kern="100">
                          <a:effectLst/>
                        </a:rPr>
                        <a:t>管理厅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市应急</a:t>
                      </a:r>
                    </a:p>
                    <a:p>
                      <a:pPr algn="just">
                        <a:spcAft>
                          <a:spcPts val="0"/>
                        </a:spcAft>
                      </a:pPr>
                      <a:r>
                        <a:rPr lang="zh-CN" sz="1000" kern="100">
                          <a:effectLst/>
                        </a:rPr>
                        <a:t>管理局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县应急</a:t>
                      </a:r>
                    </a:p>
                    <a:p>
                      <a:pPr algn="just">
                        <a:spcAft>
                          <a:spcPts val="0"/>
                        </a:spcAft>
                      </a:pPr>
                      <a:r>
                        <a:rPr lang="zh-CN" sz="1000" kern="100">
                          <a:effectLst/>
                        </a:rPr>
                        <a:t>管理局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岳云龙</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0">
                <a:tc>
                  <a:txBody>
                    <a:bodyPr/>
                    <a:lstStyle/>
                    <a:p>
                      <a:pPr algn="ctr">
                        <a:spcAft>
                          <a:spcPts val="0"/>
                        </a:spcAft>
                      </a:pPr>
                      <a:r>
                        <a:rPr lang="en-US" sz="1000" kern="100" dirty="0">
                          <a:effectLst/>
                        </a:rPr>
                        <a:t>19</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四川省人民政府办公厅关于转发《国资国企托底性帮扶欠发达县域振兴发展实施方案》的通知（川办发〔</a:t>
                      </a:r>
                      <a:r>
                        <a:rPr lang="en-US" sz="1000" kern="100">
                          <a:effectLst/>
                        </a:rPr>
                        <a:t>2024</a:t>
                      </a:r>
                      <a:r>
                        <a:rPr lang="zh-CN" sz="1000" kern="100">
                          <a:effectLst/>
                        </a:rPr>
                        <a:t>〕</a:t>
                      </a:r>
                      <a:r>
                        <a:rPr lang="en-US" sz="1000" kern="100">
                          <a:effectLst/>
                        </a:rPr>
                        <a:t>16</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省政府</a:t>
                      </a:r>
                    </a:p>
                    <a:p>
                      <a:pPr algn="just">
                        <a:spcAft>
                          <a:spcPts val="0"/>
                        </a:spcAft>
                      </a:pPr>
                      <a:r>
                        <a:rPr lang="zh-CN" sz="1000" kern="100">
                          <a:effectLst/>
                        </a:rPr>
                        <a:t>办公厅</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市国资委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县国资监管局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岳星</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24787">
                <a:tc>
                  <a:txBody>
                    <a:bodyPr/>
                    <a:lstStyle/>
                    <a:p>
                      <a:pPr algn="ctr">
                        <a:spcAft>
                          <a:spcPts val="0"/>
                        </a:spcAft>
                      </a:pPr>
                      <a:r>
                        <a:rPr lang="en-US" sz="1000" kern="100">
                          <a:effectLst/>
                        </a:rPr>
                        <a:t>20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四川省市场监督管理局印发关于支持</a:t>
                      </a:r>
                      <a:r>
                        <a:rPr lang="en-US" sz="1000" kern="100">
                          <a:effectLst/>
                        </a:rPr>
                        <a:t>39</a:t>
                      </a:r>
                      <a:r>
                        <a:rPr lang="zh-CN" sz="1000" kern="100">
                          <a:effectLst/>
                        </a:rPr>
                        <a:t>个欠发达县域加快发展八条措施的通知</a:t>
                      </a:r>
                      <a:r>
                        <a:rPr lang="en-US" sz="1000" kern="100">
                          <a:effectLst/>
                        </a:rPr>
                        <a:t>(</a:t>
                      </a:r>
                      <a:r>
                        <a:rPr lang="zh-CN" sz="1000" kern="100">
                          <a:effectLst/>
                        </a:rPr>
                        <a:t>川市监发〔</a:t>
                      </a:r>
                      <a:r>
                        <a:rPr lang="en-US" sz="1000" kern="100">
                          <a:effectLst/>
                        </a:rPr>
                        <a:t>2024</a:t>
                      </a:r>
                      <a:r>
                        <a:rPr lang="zh-CN" sz="1000" kern="100">
                          <a:effectLst/>
                        </a:rPr>
                        <a:t>〕</a:t>
                      </a:r>
                      <a:r>
                        <a:rPr lang="en-US" sz="1000" kern="100">
                          <a:effectLst/>
                        </a:rPr>
                        <a:t>6</a:t>
                      </a:r>
                      <a:r>
                        <a:rPr lang="zh-CN" sz="1000" kern="100">
                          <a:effectLst/>
                        </a:rPr>
                        <a:t>号</a:t>
                      </a:r>
                      <a:r>
                        <a:rPr lang="en-US" sz="1000" kern="10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省市场</a:t>
                      </a:r>
                    </a:p>
                    <a:p>
                      <a:pPr algn="just">
                        <a:spcAft>
                          <a:spcPts val="0"/>
                        </a:spcAft>
                      </a:pPr>
                      <a:r>
                        <a:rPr lang="zh-CN" sz="1000" kern="100">
                          <a:effectLst/>
                        </a:rPr>
                        <a:t>监管局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市市场</a:t>
                      </a:r>
                    </a:p>
                    <a:p>
                      <a:pPr algn="just">
                        <a:spcAft>
                          <a:spcPts val="0"/>
                        </a:spcAft>
                      </a:pPr>
                      <a:r>
                        <a:rPr lang="zh-CN" sz="1000" kern="100">
                          <a:effectLst/>
                        </a:rPr>
                        <a:t>监管局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县市场</a:t>
                      </a:r>
                    </a:p>
                    <a:p>
                      <a:pPr algn="just">
                        <a:spcAft>
                          <a:spcPts val="0"/>
                        </a:spcAft>
                      </a:pPr>
                      <a:r>
                        <a:rPr lang="zh-CN" sz="1000" kern="100">
                          <a:effectLst/>
                        </a:rPr>
                        <a:t>监管局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李斌</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24787">
                <a:tc>
                  <a:txBody>
                    <a:bodyPr/>
                    <a:lstStyle/>
                    <a:p>
                      <a:pPr algn="ctr">
                        <a:spcAft>
                          <a:spcPts val="0"/>
                        </a:spcAft>
                      </a:pPr>
                      <a:r>
                        <a:rPr lang="en-US" sz="1000" kern="100">
                          <a:effectLst/>
                        </a:rPr>
                        <a:t>21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四川省经济合作局关于印发《</a:t>
                      </a:r>
                      <a:r>
                        <a:rPr lang="en-US" sz="1000" kern="100">
                          <a:effectLst/>
                        </a:rPr>
                        <a:t>39</a:t>
                      </a:r>
                      <a:r>
                        <a:rPr lang="zh-CN" sz="1000" kern="100">
                          <a:effectLst/>
                        </a:rPr>
                        <a:t>个欠发达县域产业精准帮扶七条措施》的通知（川经合发〔</a:t>
                      </a:r>
                      <a:r>
                        <a:rPr lang="en-US" sz="1000" kern="100">
                          <a:effectLst/>
                        </a:rPr>
                        <a:t>2023</a:t>
                      </a:r>
                      <a:r>
                        <a:rPr lang="zh-CN" sz="1000" kern="100">
                          <a:effectLst/>
                        </a:rPr>
                        <a:t>〕</a:t>
                      </a:r>
                      <a:r>
                        <a:rPr lang="en-US" sz="1000" kern="100">
                          <a:effectLst/>
                        </a:rPr>
                        <a:t>52</a:t>
                      </a:r>
                      <a:r>
                        <a:rPr lang="zh-CN" sz="1000" kern="100">
                          <a:effectLst/>
                        </a:rPr>
                        <a:t>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省经济</a:t>
                      </a:r>
                    </a:p>
                    <a:p>
                      <a:pPr algn="just">
                        <a:spcAft>
                          <a:spcPts val="0"/>
                        </a:spcAft>
                      </a:pPr>
                      <a:r>
                        <a:rPr lang="zh-CN" sz="1000" kern="100">
                          <a:effectLst/>
                        </a:rPr>
                        <a:t>合作局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市投促局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县投促局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何秋结</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48825">
                <a:tc>
                  <a:txBody>
                    <a:bodyPr/>
                    <a:lstStyle/>
                    <a:p>
                      <a:pPr algn="ctr">
                        <a:spcAft>
                          <a:spcPts val="0"/>
                        </a:spcAft>
                      </a:pPr>
                      <a:r>
                        <a:rPr lang="en-US" sz="1000" kern="100">
                          <a:effectLst/>
                        </a:rPr>
                        <a:t>22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四川省林草局关于印发</a:t>
                      </a:r>
                      <a:r>
                        <a:rPr lang="en-US" sz="1000" kern="100">
                          <a:effectLst/>
                        </a:rPr>
                        <a:t>39</a:t>
                      </a:r>
                      <a:r>
                        <a:rPr lang="zh-CN" sz="1000" kern="100">
                          <a:effectLst/>
                        </a:rPr>
                        <a:t>个欠发达县域托底性帮扶支持政策的通知</a:t>
                      </a:r>
                      <a:r>
                        <a:rPr lang="en-US" sz="1000" kern="100">
                          <a:effectLst/>
                        </a:rPr>
                        <a:t>(</a:t>
                      </a:r>
                      <a:r>
                        <a:rPr lang="zh-CN" sz="1000" kern="100">
                          <a:effectLst/>
                        </a:rPr>
                        <a:t>川林规函〔</a:t>
                      </a:r>
                      <a:r>
                        <a:rPr lang="en-US" sz="1000" kern="100">
                          <a:effectLst/>
                        </a:rPr>
                        <a:t>2024</a:t>
                      </a:r>
                      <a:r>
                        <a:rPr lang="zh-CN" sz="1000" kern="100">
                          <a:effectLst/>
                        </a:rPr>
                        <a:t>〕</a:t>
                      </a:r>
                      <a:r>
                        <a:rPr lang="en-US" sz="1000" kern="100">
                          <a:effectLst/>
                        </a:rPr>
                        <a:t>129</a:t>
                      </a:r>
                      <a:r>
                        <a:rPr lang="zh-CN" sz="1000" kern="100">
                          <a:effectLst/>
                        </a:rPr>
                        <a:t>号</a:t>
                      </a:r>
                      <a:r>
                        <a:rPr lang="en-US" sz="1000" kern="10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省林草局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市林业局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县林业局</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杨清辉</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24610">
                <a:tc>
                  <a:txBody>
                    <a:bodyPr/>
                    <a:lstStyle/>
                    <a:p>
                      <a:pPr algn="ctr">
                        <a:spcAft>
                          <a:spcPts val="0"/>
                        </a:spcAft>
                      </a:pPr>
                      <a:r>
                        <a:rPr lang="en-US" sz="1000" kern="100">
                          <a:effectLst/>
                        </a:rPr>
                        <a:t>23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四川省供销社关于印发《支持</a:t>
                      </a:r>
                      <a:r>
                        <a:rPr lang="en-US" sz="1000" kern="100">
                          <a:effectLst/>
                        </a:rPr>
                        <a:t>39</a:t>
                      </a:r>
                      <a:r>
                        <a:rPr lang="zh-CN" sz="1000" kern="100">
                          <a:effectLst/>
                        </a:rPr>
                        <a:t>个欠发达县域加快发展的帮扶措施》的通知</a:t>
                      </a:r>
                      <a:r>
                        <a:rPr lang="en-US" sz="1000" kern="100">
                          <a:effectLst/>
                        </a:rPr>
                        <a:t>(</a:t>
                      </a:r>
                      <a:r>
                        <a:rPr lang="zh-CN" sz="1000" kern="100">
                          <a:effectLst/>
                        </a:rPr>
                        <a:t>川供办〔</a:t>
                      </a:r>
                      <a:r>
                        <a:rPr lang="en-US" sz="1000" kern="100">
                          <a:effectLst/>
                        </a:rPr>
                        <a:t>2024</a:t>
                      </a:r>
                      <a:r>
                        <a:rPr lang="zh-CN" sz="1000" kern="100">
                          <a:effectLst/>
                        </a:rPr>
                        <a:t>〕</a:t>
                      </a:r>
                      <a:r>
                        <a:rPr lang="en-US" sz="1000" kern="100">
                          <a:effectLst/>
                        </a:rPr>
                        <a:t>28</a:t>
                      </a:r>
                      <a:r>
                        <a:rPr lang="zh-CN" sz="1000" kern="100">
                          <a:effectLst/>
                        </a:rPr>
                        <a:t>号</a:t>
                      </a:r>
                      <a:r>
                        <a:rPr lang="en-US" sz="1000" kern="10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省供销社</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市供销社</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县供销社</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王乐</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r h="140871">
                <a:tc>
                  <a:txBody>
                    <a:bodyPr/>
                    <a:lstStyle/>
                    <a:p>
                      <a:pPr algn="ctr">
                        <a:spcAft>
                          <a:spcPts val="0"/>
                        </a:spcAft>
                      </a:pPr>
                      <a:r>
                        <a:rPr lang="en-US" sz="1000" kern="100" dirty="0">
                          <a:effectLst/>
                        </a:rPr>
                        <a:t>24</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四川省工商业联合委员会关于印发《省工商联系统推进</a:t>
                      </a:r>
                      <a:r>
                        <a:rPr lang="en-US" sz="1000" kern="100">
                          <a:effectLst/>
                        </a:rPr>
                        <a:t>39</a:t>
                      </a:r>
                      <a:r>
                        <a:rPr lang="zh-CN" sz="1000" kern="100">
                          <a:effectLst/>
                        </a:rPr>
                        <a:t>个欠发达县域托底性帮扶工作方案》的通知</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省工商联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市工商联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县工商联</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zh-CN" sz="1000" kern="100">
                          <a:effectLst/>
                        </a:rPr>
                        <a:t>黄钧</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c>
                  <a:txBody>
                    <a:bodyPr/>
                    <a:lstStyle/>
                    <a:p>
                      <a:pPr algn="just">
                        <a:spcAft>
                          <a:spcPts val="0"/>
                        </a:spcAft>
                      </a:pPr>
                      <a:r>
                        <a:rPr lang="en-US" sz="1000" kern="100" dirty="0">
                          <a:effectLst/>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89" marR="19089" marT="0" marB="0" anchor="ctr"/>
                </a:tc>
              </a:tr>
            </a:tbl>
          </a:graphicData>
        </a:graphic>
      </p:graphicFrame>
      <p:grpSp>
        <p:nvGrpSpPr>
          <p:cNvPr id="4" name="组合 3"/>
          <p:cNvGrpSpPr/>
          <p:nvPr/>
        </p:nvGrpSpPr>
        <p:grpSpPr>
          <a:xfrm>
            <a:off x="323528" y="123478"/>
            <a:ext cx="2447765" cy="442712"/>
            <a:chOff x="889605" y="359972"/>
            <a:chExt cx="1147471" cy="442848"/>
          </a:xfrm>
        </p:grpSpPr>
        <p:sp>
          <p:nvSpPr>
            <p:cNvPr id="5" name="矩形 3"/>
            <p:cNvSpPr>
              <a:spLocks noChangeArrowheads="1"/>
            </p:cNvSpPr>
            <p:nvPr/>
          </p:nvSpPr>
          <p:spPr bwMode="auto">
            <a:xfrm>
              <a:off x="889605" y="359972"/>
              <a:ext cx="1147471"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（二）利好政策</a:t>
              </a:r>
            </a:p>
          </p:txBody>
        </p:sp>
        <p:grpSp>
          <p:nvGrpSpPr>
            <p:cNvPr id="6" name="组合 5"/>
            <p:cNvGrpSpPr/>
            <p:nvPr/>
          </p:nvGrpSpPr>
          <p:grpSpPr>
            <a:xfrm>
              <a:off x="889605" y="757101"/>
              <a:ext cx="1028125" cy="45719"/>
              <a:chOff x="688893" y="2574256"/>
              <a:chExt cx="7739508" cy="81111"/>
            </a:xfrm>
          </p:grpSpPr>
          <p:sp>
            <p:nvSpPr>
              <p:cNvPr id="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23528" y="123478"/>
            <a:ext cx="2447765" cy="442712"/>
            <a:chOff x="889605" y="359972"/>
            <a:chExt cx="1147471" cy="442848"/>
          </a:xfrm>
        </p:grpSpPr>
        <p:sp>
          <p:nvSpPr>
            <p:cNvPr id="33" name="矩形 3"/>
            <p:cNvSpPr>
              <a:spLocks noChangeArrowheads="1"/>
            </p:cNvSpPr>
            <p:nvPr/>
          </p:nvSpPr>
          <p:spPr bwMode="auto">
            <a:xfrm>
              <a:off x="889605" y="359972"/>
              <a:ext cx="1147471"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defTabSz="914400"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（一）“十项指标”</a:t>
              </a:r>
            </a:p>
          </p:txBody>
        </p:sp>
        <p:grpSp>
          <p:nvGrpSpPr>
            <p:cNvPr id="36" name="组合 35"/>
            <p:cNvGrpSpPr/>
            <p:nvPr/>
          </p:nvGrpSpPr>
          <p:grpSpPr>
            <a:xfrm>
              <a:off x="889605" y="757101"/>
              <a:ext cx="1028125" cy="45719"/>
              <a:chOff x="688893" y="2574256"/>
              <a:chExt cx="7739508" cy="81111"/>
            </a:xfrm>
          </p:grpSpPr>
          <p:sp>
            <p:nvSpPr>
              <p:cNvPr id="3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grpSp>
      <p:sp>
        <p:nvSpPr>
          <p:cNvPr id="2" name="矩形 1"/>
          <p:cNvSpPr/>
          <p:nvPr/>
        </p:nvSpPr>
        <p:spPr>
          <a:xfrm>
            <a:off x="251520" y="566190"/>
            <a:ext cx="8964488" cy="677108"/>
          </a:xfrm>
          <a:prstGeom prst="rect">
            <a:avLst/>
          </a:prstGeom>
          <a:noFill/>
        </p:spPr>
        <p:txBody>
          <a:bodyPr wrap="square">
            <a:spAutoFit/>
          </a:bodyPr>
          <a:lstStyle/>
          <a:p>
            <a:r>
              <a:rPr lang="en-US" altLang="zh-CN" sz="1400" dirty="0" smtClean="0">
                <a:latin typeface="+mn-ea"/>
                <a:ea typeface="+mn-ea"/>
              </a:rPr>
              <a:t>       </a:t>
            </a:r>
            <a:r>
              <a:rPr lang="en-US" altLang="zh-CN" sz="1200" dirty="0" smtClean="0">
                <a:latin typeface="+mn-ea"/>
                <a:ea typeface="+mn-ea"/>
              </a:rPr>
              <a:t>7</a:t>
            </a:r>
            <a:r>
              <a:rPr lang="zh-CN" altLang="en-US" sz="1200" dirty="0">
                <a:latin typeface="+mn-ea"/>
                <a:ea typeface="+mn-ea"/>
              </a:rPr>
              <a:t>月</a:t>
            </a:r>
            <a:r>
              <a:rPr lang="en-US" altLang="zh-CN" sz="1200" dirty="0">
                <a:latin typeface="+mn-ea"/>
                <a:ea typeface="+mn-ea"/>
              </a:rPr>
              <a:t>9</a:t>
            </a:r>
            <a:r>
              <a:rPr lang="zh-CN" altLang="en-US" sz="1200" dirty="0">
                <a:latin typeface="+mn-ea"/>
                <a:ea typeface="+mn-ea"/>
              </a:rPr>
              <a:t>日，省委于立军部长组织召开</a:t>
            </a:r>
            <a:r>
              <a:rPr lang="en-US" altLang="zh-CN" sz="1200" dirty="0">
                <a:latin typeface="+mn-ea"/>
                <a:ea typeface="+mn-ea"/>
              </a:rPr>
              <a:t>39</a:t>
            </a:r>
            <a:r>
              <a:rPr lang="zh-CN" altLang="en-US" sz="1200" dirty="0">
                <a:latin typeface="+mn-ea"/>
                <a:ea typeface="+mn-ea"/>
              </a:rPr>
              <a:t>个欠发达县域托底性帮扶电视电话会议，明确南江县摆脱欠发达地位时间为</a:t>
            </a:r>
            <a:r>
              <a:rPr lang="en-US" altLang="zh-CN" sz="1200" dirty="0">
                <a:latin typeface="+mn-ea"/>
                <a:ea typeface="+mn-ea"/>
              </a:rPr>
              <a:t>2027</a:t>
            </a:r>
            <a:r>
              <a:rPr lang="zh-CN" altLang="en-US" sz="1200" dirty="0">
                <a:latin typeface="+mn-ea"/>
                <a:ea typeface="+mn-ea"/>
              </a:rPr>
              <a:t>年，以南江</a:t>
            </a:r>
            <a:r>
              <a:rPr lang="en-US" altLang="zh-CN" sz="1200" dirty="0">
                <a:latin typeface="+mn-ea"/>
                <a:ea typeface="+mn-ea"/>
              </a:rPr>
              <a:t>2023</a:t>
            </a:r>
            <a:r>
              <a:rPr lang="zh-CN" altLang="en-US" sz="1200" dirty="0">
                <a:latin typeface="+mn-ea"/>
                <a:ea typeface="+mn-ea"/>
              </a:rPr>
              <a:t>年统计人口</a:t>
            </a:r>
            <a:r>
              <a:rPr lang="en-US" altLang="zh-CN" sz="1200" dirty="0">
                <a:latin typeface="+mn-ea"/>
                <a:ea typeface="+mn-ea"/>
              </a:rPr>
              <a:t>44.94</a:t>
            </a:r>
            <a:r>
              <a:rPr lang="zh-CN" altLang="en-US" sz="1200" dirty="0">
                <a:latin typeface="+mn-ea"/>
                <a:ea typeface="+mn-ea"/>
              </a:rPr>
              <a:t>万人作为基数测算，</a:t>
            </a:r>
            <a:r>
              <a:rPr lang="en-US" altLang="zh-CN" sz="1200" dirty="0">
                <a:latin typeface="+mn-ea"/>
                <a:ea typeface="+mn-ea"/>
              </a:rPr>
              <a:t>2027</a:t>
            </a:r>
            <a:r>
              <a:rPr lang="zh-CN" altLang="en-US" sz="1200" dirty="0">
                <a:latin typeface="+mn-ea"/>
                <a:ea typeface="+mn-ea"/>
              </a:rPr>
              <a:t>年南江地区生产总值将达到</a:t>
            </a:r>
            <a:r>
              <a:rPr lang="en-US" altLang="zh-CN" sz="1200" dirty="0">
                <a:latin typeface="+mn-ea"/>
                <a:ea typeface="+mn-ea"/>
              </a:rPr>
              <a:t>220</a:t>
            </a:r>
            <a:r>
              <a:rPr lang="zh-CN" altLang="en-US" sz="1200" dirty="0">
                <a:latin typeface="+mn-ea"/>
                <a:ea typeface="+mn-ea"/>
              </a:rPr>
              <a:t>亿元，年均增速</a:t>
            </a:r>
            <a:r>
              <a:rPr lang="en-US" altLang="zh-CN" sz="1200" dirty="0">
                <a:latin typeface="+mn-ea"/>
                <a:ea typeface="+mn-ea"/>
              </a:rPr>
              <a:t>12.2%</a:t>
            </a:r>
            <a:r>
              <a:rPr lang="zh-CN" altLang="en-US" sz="1200" dirty="0">
                <a:latin typeface="+mn-ea"/>
                <a:ea typeface="+mn-ea"/>
              </a:rPr>
              <a:t>；摆脱欠发达地位“十项指标”目标如下表</a:t>
            </a:r>
            <a:r>
              <a:rPr lang="zh-CN" altLang="en-US" sz="1200" dirty="0" smtClean="0">
                <a:latin typeface="+mn-ea"/>
                <a:ea typeface="+mn-ea"/>
              </a:rPr>
              <a:t>。</a:t>
            </a:r>
            <a:endParaRPr lang="zh-CN" altLang="en-US" sz="1200" dirty="0">
              <a:latin typeface="+mn-ea"/>
              <a:ea typeface="+mn-ea"/>
            </a:endParaRPr>
          </a:p>
        </p:txBody>
      </p:sp>
      <p:graphicFrame>
        <p:nvGraphicFramePr>
          <p:cNvPr id="28" name="表格 27"/>
          <p:cNvGraphicFramePr>
            <a:graphicFrameLocks noGrp="1"/>
          </p:cNvGraphicFramePr>
          <p:nvPr/>
        </p:nvGraphicFramePr>
        <p:xfrm>
          <a:off x="323528" y="1292902"/>
          <a:ext cx="8496443" cy="3727118"/>
        </p:xfrm>
        <a:graphic>
          <a:graphicData uri="http://schemas.openxmlformats.org/drawingml/2006/table">
            <a:tbl>
              <a:tblPr firstRow="1" firstCol="1" bandRow="1">
                <a:tableStyleId>{BC89EF96-8CEA-46FF-86C4-4CE0E7609802}</a:tableStyleId>
              </a:tblPr>
              <a:tblGrid>
                <a:gridCol w="431541"/>
                <a:gridCol w="2232248"/>
                <a:gridCol w="1440160"/>
                <a:gridCol w="1512168"/>
                <a:gridCol w="1440160"/>
                <a:gridCol w="1440166"/>
              </a:tblGrid>
              <a:tr h="181210">
                <a:tc rowSpan="2">
                  <a:txBody>
                    <a:bodyPr/>
                    <a:lstStyle/>
                    <a:p>
                      <a:pPr algn="ctr">
                        <a:spcAft>
                          <a:spcPts val="0"/>
                        </a:spcAft>
                      </a:pPr>
                      <a:r>
                        <a:rPr lang="zh-CN" sz="1100" kern="100" dirty="0">
                          <a:solidFill>
                            <a:schemeClr val="bg1"/>
                          </a:solidFill>
                          <a:effectLst/>
                        </a:rPr>
                        <a:t>序号</a:t>
                      </a:r>
                      <a:endParaRPr lang="zh-CN" sz="1100" kern="100" dirty="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solidFill>
                      <a:srgbClr val="0070C0"/>
                    </a:solidFill>
                  </a:tcPr>
                </a:tc>
                <a:tc rowSpan="2">
                  <a:txBody>
                    <a:bodyPr/>
                    <a:lstStyle/>
                    <a:p>
                      <a:pPr algn="ctr">
                        <a:spcAft>
                          <a:spcPts val="0"/>
                        </a:spcAft>
                      </a:pPr>
                      <a:r>
                        <a:rPr lang="zh-CN" sz="1100" kern="100" dirty="0">
                          <a:solidFill>
                            <a:schemeClr val="bg1"/>
                          </a:solidFill>
                          <a:effectLst/>
                        </a:rPr>
                        <a:t>考核指标</a:t>
                      </a:r>
                      <a:endParaRPr lang="zh-CN" sz="1100" kern="100" dirty="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solidFill>
                      <a:srgbClr val="0070C0"/>
                    </a:solidFill>
                  </a:tcPr>
                </a:tc>
                <a:tc gridSpan="4">
                  <a:txBody>
                    <a:bodyPr/>
                    <a:lstStyle/>
                    <a:p>
                      <a:pPr algn="ctr" fontAlgn="ctr">
                        <a:spcAft>
                          <a:spcPts val="0"/>
                        </a:spcAft>
                      </a:pPr>
                      <a:r>
                        <a:rPr lang="zh-CN" sz="1100" kern="0" dirty="0">
                          <a:solidFill>
                            <a:schemeClr val="bg1"/>
                          </a:solidFill>
                          <a:effectLst/>
                        </a:rPr>
                        <a:t>预期目标</a:t>
                      </a:r>
                      <a:endParaRPr lang="zh-CN" sz="1100" kern="100" dirty="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solidFill>
                      <a:srgbClr val="0070C0"/>
                    </a:solidFill>
                  </a:tcPr>
                </a:tc>
                <a:tc hMerge="1">
                  <a:txBody>
                    <a:bodyPr/>
                    <a:lstStyle/>
                    <a:p>
                      <a:endParaRPr lang="zh-CN"/>
                    </a:p>
                  </a:txBody>
                  <a:tcPr/>
                </a:tc>
                <a:tc hMerge="1">
                  <a:txBody>
                    <a:bodyPr/>
                    <a:lstStyle/>
                    <a:p>
                      <a:endParaRPr lang="zh-CN"/>
                    </a:p>
                  </a:txBody>
                  <a:tcPr/>
                </a:tc>
                <a:tc hMerge="1">
                  <a:txBody>
                    <a:bodyPr/>
                    <a:lstStyle/>
                    <a:p>
                      <a:endParaRPr lang="zh-CN"/>
                    </a:p>
                  </a:txBody>
                  <a:tcPr/>
                </a:tc>
              </a:tr>
              <a:tr h="181210">
                <a:tc vMerge="1">
                  <a:txBody>
                    <a:bodyPr/>
                    <a:lstStyle/>
                    <a:p>
                      <a:endParaRPr lang="zh-CN"/>
                    </a:p>
                  </a:txBody>
                  <a:tcPr/>
                </a:tc>
                <a:tc vMerge="1">
                  <a:txBody>
                    <a:bodyPr/>
                    <a:lstStyle/>
                    <a:p>
                      <a:endParaRPr lang="zh-CN"/>
                    </a:p>
                  </a:txBody>
                  <a:tcPr/>
                </a:tc>
                <a:tc>
                  <a:txBody>
                    <a:bodyPr/>
                    <a:lstStyle/>
                    <a:p>
                      <a:pPr algn="ctr" fontAlgn="ctr">
                        <a:spcAft>
                          <a:spcPts val="0"/>
                        </a:spcAft>
                      </a:pPr>
                      <a:r>
                        <a:rPr lang="en-US" sz="1100" kern="0" dirty="0">
                          <a:solidFill>
                            <a:schemeClr val="bg1"/>
                          </a:solidFill>
                          <a:effectLst/>
                        </a:rPr>
                        <a:t>2024</a:t>
                      </a:r>
                      <a:r>
                        <a:rPr lang="zh-CN" sz="1100" kern="0" dirty="0">
                          <a:solidFill>
                            <a:schemeClr val="bg1"/>
                          </a:solidFill>
                          <a:effectLst/>
                        </a:rPr>
                        <a:t>年</a:t>
                      </a:r>
                      <a:endParaRPr lang="zh-CN" sz="1100" kern="100" dirty="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solidFill>
                      <a:srgbClr val="0070C0"/>
                    </a:solidFill>
                  </a:tcPr>
                </a:tc>
                <a:tc>
                  <a:txBody>
                    <a:bodyPr/>
                    <a:lstStyle/>
                    <a:p>
                      <a:pPr algn="ctr" fontAlgn="ctr">
                        <a:spcAft>
                          <a:spcPts val="0"/>
                        </a:spcAft>
                      </a:pPr>
                      <a:r>
                        <a:rPr lang="en-US" sz="1100" kern="0" dirty="0">
                          <a:solidFill>
                            <a:schemeClr val="bg1"/>
                          </a:solidFill>
                          <a:effectLst/>
                        </a:rPr>
                        <a:t>2025</a:t>
                      </a:r>
                      <a:r>
                        <a:rPr lang="zh-CN" sz="1100" kern="0" dirty="0">
                          <a:solidFill>
                            <a:schemeClr val="bg1"/>
                          </a:solidFill>
                          <a:effectLst/>
                        </a:rPr>
                        <a:t>年</a:t>
                      </a:r>
                      <a:endParaRPr lang="zh-CN" sz="1100" kern="100" dirty="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solidFill>
                      <a:srgbClr val="0070C0"/>
                    </a:solidFill>
                  </a:tcPr>
                </a:tc>
                <a:tc>
                  <a:txBody>
                    <a:bodyPr/>
                    <a:lstStyle/>
                    <a:p>
                      <a:pPr algn="ctr" fontAlgn="ctr">
                        <a:spcAft>
                          <a:spcPts val="0"/>
                        </a:spcAft>
                      </a:pPr>
                      <a:r>
                        <a:rPr lang="en-US" sz="1100" kern="0" dirty="0">
                          <a:solidFill>
                            <a:schemeClr val="bg1"/>
                          </a:solidFill>
                          <a:effectLst/>
                        </a:rPr>
                        <a:t>2026</a:t>
                      </a:r>
                      <a:r>
                        <a:rPr lang="zh-CN" sz="1100" kern="0" dirty="0">
                          <a:solidFill>
                            <a:schemeClr val="bg1"/>
                          </a:solidFill>
                          <a:effectLst/>
                        </a:rPr>
                        <a:t>年</a:t>
                      </a:r>
                      <a:endParaRPr lang="zh-CN" sz="1100" kern="100" dirty="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solidFill>
                      <a:srgbClr val="0070C0"/>
                    </a:solidFill>
                  </a:tcPr>
                </a:tc>
                <a:tc>
                  <a:txBody>
                    <a:bodyPr/>
                    <a:lstStyle/>
                    <a:p>
                      <a:pPr algn="ctr" fontAlgn="ctr">
                        <a:spcAft>
                          <a:spcPts val="0"/>
                        </a:spcAft>
                      </a:pPr>
                      <a:r>
                        <a:rPr lang="en-US" sz="1100" kern="0" dirty="0">
                          <a:solidFill>
                            <a:schemeClr val="bg1"/>
                          </a:solidFill>
                          <a:effectLst/>
                        </a:rPr>
                        <a:t>2027</a:t>
                      </a:r>
                      <a:r>
                        <a:rPr lang="zh-CN" sz="1100" kern="0" dirty="0">
                          <a:solidFill>
                            <a:schemeClr val="bg1"/>
                          </a:solidFill>
                          <a:effectLst/>
                        </a:rPr>
                        <a:t>年</a:t>
                      </a:r>
                      <a:endParaRPr lang="zh-CN" sz="1100" kern="100" dirty="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solidFill>
                      <a:srgbClr val="0070C0"/>
                    </a:solidFill>
                  </a:tcPr>
                </a:tc>
              </a:tr>
              <a:tr h="271621">
                <a:tc>
                  <a:txBody>
                    <a:bodyPr/>
                    <a:lstStyle/>
                    <a:p>
                      <a:pPr algn="ctr">
                        <a:spcAft>
                          <a:spcPts val="0"/>
                        </a:spcAft>
                      </a:pPr>
                      <a:r>
                        <a:rPr lang="en-US" sz="1100" kern="100">
                          <a:effectLst/>
                        </a:rPr>
                        <a:t>1</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100" kern="100">
                          <a:effectLst/>
                        </a:rPr>
                        <a:t>人均地区生产总值及增速</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34210</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11.6%</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38282</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11.9%</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43220</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12.9%</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48846</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13.1%</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r>
              <a:tr h="271621">
                <a:tc>
                  <a:txBody>
                    <a:bodyPr/>
                    <a:lstStyle/>
                    <a:p>
                      <a:pPr algn="ctr">
                        <a:spcAft>
                          <a:spcPts val="0"/>
                        </a:spcAft>
                      </a:pPr>
                      <a:r>
                        <a:rPr lang="en-US" sz="1100" kern="100">
                          <a:effectLst/>
                        </a:rPr>
                        <a:t>2</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100" kern="100" dirty="0">
                          <a:effectLst/>
                        </a:rPr>
                        <a:t>居民人均可支配收入及增速</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27539</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6.9%</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29411</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6.8%</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31411</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6.8%</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33529</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6.7%</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r>
              <a:tr h="271621">
                <a:tc>
                  <a:txBody>
                    <a:bodyPr/>
                    <a:lstStyle/>
                    <a:p>
                      <a:pPr algn="ctr">
                        <a:spcAft>
                          <a:spcPts val="0"/>
                        </a:spcAft>
                      </a:pPr>
                      <a:r>
                        <a:rPr lang="en-US" sz="1100" kern="100">
                          <a:effectLst/>
                        </a:rPr>
                        <a:t>3</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100" kern="100">
                          <a:effectLst/>
                        </a:rPr>
                        <a:t>人均地方一般公共预算收入及增速</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2225</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16%</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2559</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15%</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2942</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15%</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3413</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16%</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r>
              <a:tr h="466562">
                <a:tc>
                  <a:txBody>
                    <a:bodyPr/>
                    <a:lstStyle/>
                    <a:p>
                      <a:pPr algn="ctr">
                        <a:spcAft>
                          <a:spcPts val="0"/>
                        </a:spcAft>
                      </a:pPr>
                      <a:r>
                        <a:rPr lang="en-US" sz="1100" kern="100" dirty="0">
                          <a:effectLst/>
                        </a:rPr>
                        <a:t>4</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100" kern="100" dirty="0">
                          <a:effectLst/>
                        </a:rPr>
                        <a:t>城镇居民人均可支配收入及增速</a:t>
                      </a:r>
                    </a:p>
                    <a:p>
                      <a:pPr algn="ctr">
                        <a:spcAft>
                          <a:spcPts val="0"/>
                        </a:spcAft>
                      </a:pPr>
                      <a:r>
                        <a:rPr lang="zh-CN" sz="1100" kern="100" dirty="0">
                          <a:effectLst/>
                        </a:rPr>
                        <a:t>农村居民人均可支配收入及增速</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42347</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5.8%</a:t>
                      </a:r>
                      <a:endParaRPr lang="zh-CN" sz="1100" kern="100" dirty="0">
                        <a:effectLst/>
                      </a:endParaRPr>
                    </a:p>
                    <a:p>
                      <a:pPr algn="ctr">
                        <a:spcAft>
                          <a:spcPts val="0"/>
                        </a:spcAft>
                      </a:pPr>
                      <a:r>
                        <a:rPr lang="en-US" sz="1100" kern="100" dirty="0">
                          <a:effectLst/>
                        </a:rPr>
                        <a:t>18650</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8.5%</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44719</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5.6%</a:t>
                      </a:r>
                      <a:endParaRPr lang="zh-CN" sz="1100" kern="100" dirty="0">
                        <a:effectLst/>
                      </a:endParaRPr>
                    </a:p>
                    <a:p>
                      <a:pPr algn="ctr">
                        <a:spcAft>
                          <a:spcPts val="0"/>
                        </a:spcAft>
                      </a:pPr>
                      <a:r>
                        <a:rPr lang="en-US" sz="1100" kern="100" dirty="0">
                          <a:effectLst/>
                        </a:rPr>
                        <a:t>20217</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8.4%</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47223</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5.6%</a:t>
                      </a:r>
                      <a:endParaRPr lang="zh-CN" sz="1100" kern="100" dirty="0">
                        <a:effectLst/>
                      </a:endParaRPr>
                    </a:p>
                    <a:p>
                      <a:pPr algn="ctr">
                        <a:spcAft>
                          <a:spcPts val="0"/>
                        </a:spcAft>
                      </a:pPr>
                      <a:r>
                        <a:rPr lang="en-US" sz="1100" kern="100" dirty="0">
                          <a:effectLst/>
                        </a:rPr>
                        <a:t>21915</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8.4%</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dirty="0">
                          <a:effectLst/>
                        </a:rPr>
                        <a:t>49823</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5.5%</a:t>
                      </a:r>
                      <a:endParaRPr lang="zh-CN" sz="1100" kern="100" dirty="0">
                        <a:effectLst/>
                      </a:endParaRPr>
                    </a:p>
                    <a:p>
                      <a:pPr algn="ctr">
                        <a:spcAft>
                          <a:spcPts val="0"/>
                        </a:spcAft>
                      </a:pPr>
                      <a:r>
                        <a:rPr lang="en-US" sz="1100" kern="100" dirty="0">
                          <a:effectLst/>
                        </a:rPr>
                        <a:t>23737</a:t>
                      </a:r>
                      <a:r>
                        <a:rPr lang="zh-CN" sz="1100" kern="100" dirty="0" smtClean="0">
                          <a:effectLst/>
                        </a:rPr>
                        <a:t>元</a:t>
                      </a:r>
                      <a:r>
                        <a:rPr lang="zh-CN" altLang="en-US" sz="1100" kern="100" dirty="0" smtClean="0">
                          <a:effectLst/>
                        </a:rPr>
                        <a:t>，</a:t>
                      </a:r>
                      <a:r>
                        <a:rPr lang="zh-CN" sz="1100" kern="100" dirty="0" smtClean="0">
                          <a:effectLst/>
                        </a:rPr>
                        <a:t>增速</a:t>
                      </a:r>
                      <a:r>
                        <a:rPr lang="en-US" sz="1100" kern="100" dirty="0">
                          <a:effectLst/>
                        </a:rPr>
                        <a:t>8.3%</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r>
              <a:tr h="332140">
                <a:tc>
                  <a:txBody>
                    <a:bodyPr/>
                    <a:lstStyle/>
                    <a:p>
                      <a:pPr algn="ctr">
                        <a:spcAft>
                          <a:spcPts val="0"/>
                        </a:spcAft>
                      </a:pPr>
                      <a:r>
                        <a:rPr lang="en-US" sz="1100" kern="100">
                          <a:effectLst/>
                        </a:rPr>
                        <a:t>5</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100" kern="100" dirty="0">
                          <a:effectLst/>
                        </a:rPr>
                        <a:t>已脱贫</a:t>
                      </a:r>
                      <a:r>
                        <a:rPr lang="zh-CN" sz="1100" kern="100" dirty="0" smtClean="0">
                          <a:effectLst/>
                        </a:rPr>
                        <a:t>人口收入</a:t>
                      </a:r>
                      <a:r>
                        <a:rPr lang="zh-CN" sz="1100" kern="100" dirty="0">
                          <a:effectLst/>
                        </a:rPr>
                        <a:t>增长率</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8.6%</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a:effectLst/>
                        </a:rPr>
                        <a:t>8.5%</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8.5%</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8.4%</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r>
              <a:tr h="362419">
                <a:tc>
                  <a:txBody>
                    <a:bodyPr/>
                    <a:lstStyle/>
                    <a:p>
                      <a:pPr algn="ctr">
                        <a:spcAft>
                          <a:spcPts val="0"/>
                        </a:spcAft>
                      </a:pPr>
                      <a:r>
                        <a:rPr lang="en-US" sz="1100" kern="100">
                          <a:effectLst/>
                        </a:rPr>
                        <a:t>6</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100" kern="100" dirty="0" smtClean="0">
                          <a:effectLst/>
                        </a:rPr>
                        <a:t>常住人口城镇</a:t>
                      </a:r>
                      <a:r>
                        <a:rPr lang="zh-CN" sz="1100" kern="100" dirty="0">
                          <a:effectLst/>
                        </a:rPr>
                        <a:t>化率</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41.93%</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a:effectLst/>
                        </a:rPr>
                        <a:t>42.76%</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43.91%</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44.52%</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r>
              <a:tr h="505497">
                <a:tc>
                  <a:txBody>
                    <a:bodyPr/>
                    <a:lstStyle/>
                    <a:p>
                      <a:pPr algn="ctr">
                        <a:spcAft>
                          <a:spcPts val="0"/>
                        </a:spcAft>
                      </a:pPr>
                      <a:r>
                        <a:rPr lang="en-US" sz="1100" kern="100">
                          <a:effectLst/>
                        </a:rPr>
                        <a:t>7</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100" kern="100" dirty="0">
                          <a:effectLst/>
                        </a:rPr>
                        <a:t>污水</a:t>
                      </a:r>
                      <a:r>
                        <a:rPr lang="zh-CN" sz="1100" kern="100" dirty="0" smtClean="0">
                          <a:effectLst/>
                        </a:rPr>
                        <a:t>垃圾处理</a:t>
                      </a:r>
                      <a:r>
                        <a:rPr lang="zh-CN" sz="1100" kern="100" dirty="0">
                          <a:effectLst/>
                        </a:rPr>
                        <a:t>率</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zh-CN" sz="700" kern="0" dirty="0">
                          <a:effectLst/>
                        </a:rPr>
                        <a:t>县城污水处理率</a:t>
                      </a:r>
                      <a:r>
                        <a:rPr lang="en-US" sz="700" kern="0" dirty="0">
                          <a:effectLst/>
                        </a:rPr>
                        <a:t>98.25%</a:t>
                      </a:r>
                      <a:r>
                        <a:rPr lang="zh-CN" sz="700" kern="0" dirty="0">
                          <a:effectLst/>
                        </a:rPr>
                        <a:t>；建制镇污水集中处理率</a:t>
                      </a:r>
                      <a:r>
                        <a:rPr lang="en-US" sz="700" kern="0" dirty="0">
                          <a:effectLst/>
                        </a:rPr>
                        <a:t>94.72%</a:t>
                      </a:r>
                      <a:r>
                        <a:rPr lang="zh-CN" sz="700" kern="0" dirty="0">
                          <a:effectLst/>
                        </a:rPr>
                        <a:t>；县城生活垃圾无害化处理率</a:t>
                      </a:r>
                      <a:r>
                        <a:rPr lang="en-US" sz="700" kern="0" dirty="0">
                          <a:effectLst/>
                        </a:rPr>
                        <a:t>100%</a:t>
                      </a:r>
                      <a:r>
                        <a:rPr lang="zh-CN" sz="700" kern="0" dirty="0">
                          <a:effectLst/>
                        </a:rPr>
                        <a:t>；农村生活垃圾收运处置体系行政村覆盖率</a:t>
                      </a:r>
                      <a:r>
                        <a:rPr lang="en-US" sz="700" kern="0" dirty="0">
                          <a:effectLst/>
                        </a:rPr>
                        <a:t>100%</a:t>
                      </a:r>
                      <a:endParaRPr lang="zh-CN" sz="7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zh-CN" sz="700" kern="0" dirty="0">
                          <a:effectLst/>
                        </a:rPr>
                        <a:t>县城污水处理率</a:t>
                      </a:r>
                      <a:r>
                        <a:rPr lang="en-US" sz="700" kern="0" dirty="0">
                          <a:effectLst/>
                        </a:rPr>
                        <a:t>98.5%</a:t>
                      </a:r>
                      <a:r>
                        <a:rPr lang="zh-CN" sz="700" kern="0" dirty="0">
                          <a:effectLst/>
                        </a:rPr>
                        <a:t>；建制镇污水集中处理率</a:t>
                      </a:r>
                      <a:r>
                        <a:rPr lang="en-US" sz="700" kern="0" dirty="0">
                          <a:effectLst/>
                        </a:rPr>
                        <a:t>94.90%</a:t>
                      </a:r>
                      <a:r>
                        <a:rPr lang="zh-CN" sz="700" kern="0" dirty="0">
                          <a:effectLst/>
                        </a:rPr>
                        <a:t>；县城生活垃圾无害化处理率</a:t>
                      </a:r>
                      <a:r>
                        <a:rPr lang="en-US" sz="700" kern="0" dirty="0">
                          <a:effectLst/>
                        </a:rPr>
                        <a:t>100%</a:t>
                      </a:r>
                      <a:r>
                        <a:rPr lang="zh-CN" sz="700" kern="0" dirty="0">
                          <a:effectLst/>
                        </a:rPr>
                        <a:t>；农村生活垃圾收运处置体系行政村覆盖率</a:t>
                      </a:r>
                      <a:r>
                        <a:rPr lang="en-US" sz="700" kern="0" dirty="0">
                          <a:effectLst/>
                        </a:rPr>
                        <a:t>100%</a:t>
                      </a:r>
                      <a:endParaRPr lang="zh-CN" sz="7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zh-CN" sz="700" kern="0">
                          <a:effectLst/>
                        </a:rPr>
                        <a:t>县城污水处理率</a:t>
                      </a:r>
                      <a:r>
                        <a:rPr lang="en-US" sz="700" kern="0">
                          <a:effectLst/>
                        </a:rPr>
                        <a:t>98.75%</a:t>
                      </a:r>
                      <a:r>
                        <a:rPr lang="zh-CN" sz="700" kern="0">
                          <a:effectLst/>
                        </a:rPr>
                        <a:t>；建制镇污水集中处理率</a:t>
                      </a:r>
                      <a:r>
                        <a:rPr lang="en-US" sz="700" kern="0">
                          <a:effectLst/>
                        </a:rPr>
                        <a:t>95.01%</a:t>
                      </a:r>
                      <a:r>
                        <a:rPr lang="zh-CN" sz="700" kern="0">
                          <a:effectLst/>
                        </a:rPr>
                        <a:t>；县城生活垃圾无害化处理率</a:t>
                      </a:r>
                      <a:r>
                        <a:rPr lang="en-US" sz="700" kern="0">
                          <a:effectLst/>
                        </a:rPr>
                        <a:t>100%</a:t>
                      </a:r>
                      <a:r>
                        <a:rPr lang="zh-CN" sz="700" kern="0">
                          <a:effectLst/>
                        </a:rPr>
                        <a:t>；农村生活垃圾收运处置体系行政村覆盖率</a:t>
                      </a:r>
                      <a:r>
                        <a:rPr lang="en-US" sz="700" kern="0">
                          <a:effectLst/>
                        </a:rPr>
                        <a:t>100%</a:t>
                      </a:r>
                      <a:endParaRPr lang="zh-CN" sz="7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zh-CN" sz="700" kern="0" dirty="0">
                          <a:effectLst/>
                        </a:rPr>
                        <a:t>县城污水处理率</a:t>
                      </a:r>
                      <a:r>
                        <a:rPr lang="en-US" sz="700" kern="0" dirty="0">
                          <a:effectLst/>
                        </a:rPr>
                        <a:t>99%</a:t>
                      </a:r>
                      <a:r>
                        <a:rPr lang="zh-CN" sz="700" kern="0" dirty="0">
                          <a:effectLst/>
                        </a:rPr>
                        <a:t>；建制镇污水集中处理率</a:t>
                      </a:r>
                      <a:r>
                        <a:rPr lang="en-US" sz="700" kern="0" dirty="0">
                          <a:effectLst/>
                        </a:rPr>
                        <a:t>95.12%</a:t>
                      </a:r>
                      <a:r>
                        <a:rPr lang="zh-CN" sz="700" kern="0" dirty="0">
                          <a:effectLst/>
                        </a:rPr>
                        <a:t>；县城生活垃圾无害化处理率</a:t>
                      </a:r>
                      <a:r>
                        <a:rPr lang="en-US" sz="700" kern="0" dirty="0">
                          <a:effectLst/>
                        </a:rPr>
                        <a:t>100%</a:t>
                      </a:r>
                      <a:r>
                        <a:rPr lang="zh-CN" sz="700" kern="0" dirty="0">
                          <a:effectLst/>
                        </a:rPr>
                        <a:t>；农村生活垃圾收运处置体系行政村覆盖率</a:t>
                      </a:r>
                      <a:r>
                        <a:rPr lang="en-US" sz="700" kern="0" dirty="0">
                          <a:effectLst/>
                        </a:rPr>
                        <a:t>100%</a:t>
                      </a:r>
                      <a:endParaRPr lang="zh-CN" sz="7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r>
              <a:tr h="271621">
                <a:tc>
                  <a:txBody>
                    <a:bodyPr/>
                    <a:lstStyle/>
                    <a:p>
                      <a:pPr algn="ctr">
                        <a:spcAft>
                          <a:spcPts val="0"/>
                        </a:spcAft>
                      </a:pPr>
                      <a:r>
                        <a:rPr lang="en-US" sz="1100" kern="100">
                          <a:effectLst/>
                        </a:rPr>
                        <a:t>8</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100" kern="100">
                          <a:effectLst/>
                        </a:rPr>
                        <a:t>农村户用卫生厕所普及率</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89.1%</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a:effectLst/>
                        </a:rPr>
                        <a:t>90.5%</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a:effectLst/>
                        </a:rPr>
                        <a:t>92%</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93%</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r>
              <a:tr h="271621">
                <a:tc>
                  <a:txBody>
                    <a:bodyPr/>
                    <a:lstStyle/>
                    <a:p>
                      <a:pPr algn="ctr">
                        <a:spcAft>
                          <a:spcPts val="0"/>
                        </a:spcAft>
                      </a:pPr>
                      <a:r>
                        <a:rPr lang="en-US" sz="1100" kern="100">
                          <a:effectLst/>
                        </a:rPr>
                        <a:t>9</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100" kern="100">
                          <a:effectLst/>
                        </a:rPr>
                        <a:t>新增企业户数占企业总数的比重</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100" kern="100">
                          <a:effectLst/>
                        </a:rPr>
                        <a:t>16.5%</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a:effectLst/>
                        </a:rPr>
                        <a:t>15%</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13.4%</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12.1%</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r>
              <a:tr h="339975">
                <a:tc>
                  <a:txBody>
                    <a:bodyPr/>
                    <a:lstStyle/>
                    <a:p>
                      <a:pPr algn="ctr">
                        <a:spcAft>
                          <a:spcPts val="0"/>
                        </a:spcAft>
                      </a:pPr>
                      <a:r>
                        <a:rPr lang="en-US" sz="1100" kern="100">
                          <a:effectLst/>
                        </a:rPr>
                        <a:t>10</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100" kern="100">
                          <a:effectLst/>
                        </a:rPr>
                        <a:t>集中式饮用水水源水质达标率</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100%</a:t>
                      </a:r>
                      <a:r>
                        <a:rPr lang="zh-CN" sz="1100" kern="0" dirty="0">
                          <a:effectLst/>
                        </a:rPr>
                        <a:t>（地表水</a:t>
                      </a:r>
                      <a:r>
                        <a:rPr lang="en-US" sz="1100" kern="0" dirty="0">
                          <a:effectLst/>
                        </a:rPr>
                        <a:t>Ш</a:t>
                      </a:r>
                      <a:r>
                        <a:rPr lang="zh-CN" sz="1100" kern="0" dirty="0">
                          <a:effectLst/>
                        </a:rPr>
                        <a:t>类标准）</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100%</a:t>
                      </a:r>
                      <a:r>
                        <a:rPr lang="zh-CN" sz="1100" kern="0" dirty="0">
                          <a:effectLst/>
                        </a:rPr>
                        <a:t>（地表水</a:t>
                      </a:r>
                      <a:r>
                        <a:rPr lang="en-US" sz="1100" kern="0" dirty="0">
                          <a:effectLst/>
                        </a:rPr>
                        <a:t>Ш</a:t>
                      </a:r>
                      <a:r>
                        <a:rPr lang="zh-CN" sz="1100" kern="0" dirty="0">
                          <a:effectLst/>
                        </a:rPr>
                        <a:t>类标准）</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a:effectLst/>
                        </a:rPr>
                        <a:t>100%</a:t>
                      </a:r>
                      <a:r>
                        <a:rPr lang="zh-CN" sz="1100" kern="0">
                          <a:effectLst/>
                        </a:rPr>
                        <a:t>（地表水</a:t>
                      </a:r>
                      <a:r>
                        <a:rPr lang="en-US" sz="1100" kern="0">
                          <a:effectLst/>
                        </a:rPr>
                        <a:t>Ш</a:t>
                      </a:r>
                      <a:r>
                        <a:rPr lang="zh-CN" sz="1100" kern="0">
                          <a:effectLst/>
                        </a:rPr>
                        <a:t>类标准）</a:t>
                      </a:r>
                      <a:endParaRPr lang="zh-CN" sz="1100" kern="10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c>
                  <a:txBody>
                    <a:bodyPr/>
                    <a:lstStyle/>
                    <a:p>
                      <a:pPr algn="ctr" fontAlgn="ctr">
                        <a:spcAft>
                          <a:spcPts val="0"/>
                        </a:spcAft>
                      </a:pPr>
                      <a:r>
                        <a:rPr lang="en-US" sz="1100" kern="0" dirty="0">
                          <a:effectLst/>
                        </a:rPr>
                        <a:t>100%</a:t>
                      </a:r>
                      <a:r>
                        <a:rPr lang="zh-CN" sz="1100" kern="0" dirty="0">
                          <a:effectLst/>
                        </a:rPr>
                        <a:t>（地表水</a:t>
                      </a:r>
                      <a:r>
                        <a:rPr lang="en-US" sz="1100" kern="0" dirty="0">
                          <a:effectLst/>
                        </a:rPr>
                        <a:t>Ш</a:t>
                      </a:r>
                      <a:r>
                        <a:rPr lang="zh-CN" sz="1100" kern="0" dirty="0">
                          <a:effectLst/>
                        </a:rPr>
                        <a:t>类标准）</a:t>
                      </a:r>
                      <a:endParaRPr lang="zh-CN" sz="11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0" marR="0" marT="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466725" y="434975"/>
          <a:ext cx="8241030" cy="4657980"/>
        </p:xfrm>
        <a:graphic>
          <a:graphicData uri="http://schemas.openxmlformats.org/drawingml/2006/table">
            <a:tbl>
              <a:tblPr>
                <a:tableStyleId>{00A15C55-8517-42AA-B614-E9B94910E393}</a:tableStyleId>
              </a:tblPr>
              <a:tblGrid>
                <a:gridCol w="417195"/>
                <a:gridCol w="563880"/>
                <a:gridCol w="1156335"/>
                <a:gridCol w="2823210"/>
                <a:gridCol w="591185"/>
                <a:gridCol w="592455"/>
                <a:gridCol w="1142365"/>
                <a:gridCol w="954405"/>
              </a:tblGrid>
              <a:tr h="215265">
                <a:tc gridSpan="8">
                  <a:txBody>
                    <a:bodyPr/>
                    <a:lstStyle/>
                    <a:p>
                      <a:pPr algn="ctr" fontAlgn="ctr"/>
                      <a:r>
                        <a:rPr lang="zh-CN" altLang="en-US" sz="1400" u="none" strike="noStrike" dirty="0">
                          <a:effectLst/>
                        </a:rPr>
                        <a:t>南江县</a:t>
                      </a:r>
                      <a:r>
                        <a:rPr lang="en-US" altLang="zh-CN" sz="1400" u="none" strike="noStrike" dirty="0">
                          <a:effectLst/>
                        </a:rPr>
                        <a:t>2024</a:t>
                      </a:r>
                      <a:r>
                        <a:rPr lang="zh-CN" altLang="en-US" sz="1400" u="none" strike="noStrike" dirty="0">
                          <a:effectLst/>
                        </a:rPr>
                        <a:t>年东西部协作项目表</a:t>
                      </a:r>
                      <a:endParaRPr lang="zh-CN" altLang="en-US" sz="1400" b="0" i="0" u="none" strike="noStrike" dirty="0">
                        <a:solidFill>
                          <a:srgbClr val="000000"/>
                        </a:solidFill>
                        <a:effectLst/>
                        <a:latin typeface="+mj-ea"/>
                        <a:ea typeface="+mj-ea"/>
                      </a:endParaRPr>
                    </a:p>
                  </a:txBody>
                  <a:tcPr marL="2085" marR="2085" marT="2085"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06705">
                <a:tc>
                  <a:txBody>
                    <a:bodyPr/>
                    <a:lstStyle/>
                    <a:p>
                      <a:pPr algn="ctr" fontAlgn="ctr"/>
                      <a:r>
                        <a:rPr lang="zh-CN" altLang="en-US" sz="1000" u="none" strike="noStrike" dirty="0">
                          <a:effectLst/>
                        </a:rPr>
                        <a:t>序号</a:t>
                      </a:r>
                      <a:endParaRPr lang="zh-CN" altLang="en-US"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类别</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项目名称</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建设内容及规模</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建设地点</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建设年限</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帮扶资金</a:t>
                      </a:r>
                      <a:br>
                        <a:rPr lang="zh-CN" altLang="en-US" sz="1000" u="none" strike="noStrike">
                          <a:effectLst/>
                        </a:rPr>
                      </a:br>
                      <a:r>
                        <a:rPr lang="zh-CN" altLang="en-US" sz="1000" u="none" strike="noStrike">
                          <a:effectLst/>
                        </a:rPr>
                        <a:t>（万元）</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实施主体</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154305">
                <a:tc>
                  <a:txBody>
                    <a:bodyPr/>
                    <a:lstStyle/>
                    <a:p>
                      <a:pPr algn="ctr" fontAlgn="ctr"/>
                      <a:r>
                        <a:rPr lang="zh-CN" altLang="en-US" sz="1000" u="none" strike="noStrike">
                          <a:effectLst/>
                        </a:rPr>
                        <a:t>总计</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3900</a:t>
                      </a:r>
                      <a:endParaRPr lang="en-US" altLang="zh-CN"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154305">
                <a:tc>
                  <a:txBody>
                    <a:bodyPr/>
                    <a:lstStyle/>
                    <a:p>
                      <a:pPr algn="ctr" fontAlgn="ctr"/>
                      <a:r>
                        <a:rPr lang="zh-CN" altLang="en-US" sz="1000" u="none" strike="noStrike">
                          <a:effectLst/>
                        </a:rPr>
                        <a:t>一</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产业合作</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dirty="0">
                          <a:effectLst/>
                        </a:rPr>
                        <a:t>　</a:t>
                      </a:r>
                      <a:endParaRPr lang="zh-CN" altLang="en-US" sz="100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dirty="0">
                          <a:effectLst/>
                        </a:rPr>
                        <a:t>2665</a:t>
                      </a:r>
                      <a:endParaRPr lang="en-US" altLang="zh-CN" sz="100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t>
                      </a:r>
                      <a:endParaRPr lang="zh-CN" altLang="en-US" sz="100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306705">
                <a:tc>
                  <a:txBody>
                    <a:bodyPr/>
                    <a:lstStyle/>
                    <a:p>
                      <a:pPr algn="ctr" fontAlgn="ctr"/>
                      <a:r>
                        <a:rPr lang="en-US" altLang="zh-CN" sz="1000" u="none" strike="noStrike">
                          <a:effectLst/>
                        </a:rPr>
                        <a:t>1</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dirty="0">
                          <a:effectLst/>
                        </a:rPr>
                        <a:t>产业协作</a:t>
                      </a:r>
                      <a:endParaRPr lang="zh-CN" altLang="en-US"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南江县浙川东西部协作产业园建设项目</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00" u="none" strike="noStrike" dirty="0">
                          <a:effectLst/>
                        </a:rPr>
                        <a:t>浙川东西部协作产业园新建设生食火腿生产线</a:t>
                      </a:r>
                      <a:r>
                        <a:rPr lang="en-US" altLang="zh-CN" sz="1000" u="none" strike="noStrike" dirty="0">
                          <a:effectLst/>
                        </a:rPr>
                        <a:t>1</a:t>
                      </a:r>
                      <a:r>
                        <a:rPr lang="zh-CN" altLang="en-US" sz="1000" u="none" strike="noStrike" dirty="0">
                          <a:effectLst/>
                        </a:rPr>
                        <a:t>条。</a:t>
                      </a:r>
                      <a:endParaRPr lang="zh-CN" altLang="en-US"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南江县东榆工业园</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2024</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1150</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四川劲华控股集团有限公司</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611505">
                <a:tc>
                  <a:txBody>
                    <a:bodyPr/>
                    <a:lstStyle/>
                    <a:p>
                      <a:pPr algn="ctr" fontAlgn="ctr"/>
                      <a:r>
                        <a:rPr lang="en-US" altLang="zh-CN" sz="1000" u="none" strike="noStrike">
                          <a:effectLst/>
                        </a:rPr>
                        <a:t>2</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产业协作</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南江县浙川东西部协作（东阳</a:t>
                      </a:r>
                      <a:r>
                        <a:rPr lang="en-US" altLang="zh-CN" sz="1000" u="none" strike="noStrike">
                          <a:effectLst/>
                        </a:rPr>
                        <a:t>—</a:t>
                      </a:r>
                      <a:r>
                        <a:rPr lang="zh-CN" altLang="en-US" sz="1000" u="none" strike="noStrike">
                          <a:effectLst/>
                        </a:rPr>
                        <a:t>南江）健康食品产业园配套建设（二期）项目</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00" u="none" strike="noStrike" dirty="0">
                          <a:effectLst/>
                        </a:rPr>
                        <a:t>污水处理站（二期）安装工程、工艺和自控等有关配套设施；</a:t>
                      </a:r>
                      <a:br>
                        <a:rPr lang="zh-CN" altLang="en-US" sz="1000" u="none" strike="noStrike" dirty="0">
                          <a:effectLst/>
                        </a:rPr>
                      </a:br>
                      <a:r>
                        <a:rPr lang="zh-CN" altLang="en-US" sz="1000" u="none" strike="noStrike" dirty="0">
                          <a:effectLst/>
                        </a:rPr>
                        <a:t>蒸汽房安装工程、锅炉设备及其有关附属设施。</a:t>
                      </a:r>
                      <a:br>
                        <a:rPr lang="zh-CN" altLang="en-US" sz="1000" u="none" strike="noStrike" dirty="0">
                          <a:effectLst/>
                        </a:rPr>
                      </a:br>
                      <a:endParaRPr lang="zh-CN" altLang="en-US"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南江县东榆工业园</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2024</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1000</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四川省南江春晖土地开发建设有限公司</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763905">
                <a:tc>
                  <a:txBody>
                    <a:bodyPr/>
                    <a:lstStyle/>
                    <a:p>
                      <a:pPr algn="ctr" fontAlgn="ctr"/>
                      <a:r>
                        <a:rPr lang="en-US" altLang="zh-CN" sz="1000" u="none" strike="noStrike">
                          <a:effectLst/>
                        </a:rPr>
                        <a:t>3</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产业协作</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南江县浙川东西部协作南江影视</a:t>
                      </a:r>
                      <a:r>
                        <a:rPr lang="en-US" altLang="zh-CN" sz="1000" u="none" strike="noStrike">
                          <a:effectLst/>
                        </a:rPr>
                        <a:t>+</a:t>
                      </a:r>
                      <a:r>
                        <a:rPr lang="zh-CN" altLang="en-US" sz="1000" u="none" strike="noStrike">
                          <a:effectLst/>
                        </a:rPr>
                        <a:t>农旅项目</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en-US" altLang="zh-CN" sz="1000" u="none" strike="noStrike" dirty="0">
                          <a:effectLst/>
                        </a:rPr>
                        <a:t>1.</a:t>
                      </a:r>
                      <a:r>
                        <a:rPr lang="zh-CN" altLang="en-US" sz="1000" u="none" strike="noStrike" dirty="0">
                          <a:effectLst/>
                        </a:rPr>
                        <a:t>影视文化作品：（地方传统文化发掘短视频</a:t>
                      </a:r>
                      <a:r>
                        <a:rPr lang="en-US" altLang="zh-CN" sz="1000" u="none" strike="noStrike" dirty="0">
                          <a:effectLst/>
                        </a:rPr>
                        <a:t>10</a:t>
                      </a:r>
                      <a:r>
                        <a:rPr lang="zh-CN" altLang="en-US" sz="1000" u="none" strike="noStrike" dirty="0">
                          <a:effectLst/>
                        </a:rPr>
                        <a:t>个</a:t>
                      </a:r>
                      <a:r>
                        <a:rPr lang="en-US" altLang="zh-CN" sz="1000" u="none" strike="noStrike" dirty="0">
                          <a:effectLst/>
                        </a:rPr>
                        <a:t>;</a:t>
                      </a:r>
                      <a:r>
                        <a:rPr lang="zh-CN" altLang="en-US" sz="1000" u="none" strike="noStrike" dirty="0">
                          <a:effectLst/>
                        </a:rPr>
                        <a:t>反映东西部协作纪录片</a:t>
                      </a:r>
                      <a:r>
                        <a:rPr lang="en-US" altLang="zh-CN" sz="1000" u="none" strike="noStrike" dirty="0">
                          <a:effectLst/>
                        </a:rPr>
                        <a:t>1</a:t>
                      </a:r>
                      <a:r>
                        <a:rPr lang="zh-CN" altLang="en-US" sz="1000" u="none" strike="noStrike" dirty="0">
                          <a:effectLst/>
                        </a:rPr>
                        <a:t>部）</a:t>
                      </a:r>
                      <a:r>
                        <a:rPr lang="en-US" altLang="zh-CN" sz="1000" u="none" strike="noStrike" dirty="0">
                          <a:effectLst/>
                        </a:rPr>
                        <a:t>;2.</a:t>
                      </a:r>
                      <a:r>
                        <a:rPr lang="zh-CN" altLang="en-US" sz="1000" u="none" strike="noStrike" dirty="0">
                          <a:effectLst/>
                        </a:rPr>
                        <a:t>影视</a:t>
                      </a:r>
                      <a:r>
                        <a:rPr lang="en-US" altLang="zh-CN" sz="1000" u="none" strike="noStrike" dirty="0">
                          <a:effectLst/>
                        </a:rPr>
                        <a:t>+</a:t>
                      </a:r>
                      <a:r>
                        <a:rPr lang="zh-CN" altLang="en-US" sz="1000" u="none" strike="noStrike" dirty="0">
                          <a:effectLst/>
                        </a:rPr>
                        <a:t>农旅宣传推介、基地交流：（特色产业资源宣传推介</a:t>
                      </a:r>
                      <a:r>
                        <a:rPr lang="en-US" altLang="zh-CN" sz="1000" u="none" strike="noStrike" dirty="0">
                          <a:effectLst/>
                        </a:rPr>
                        <a:t>;</a:t>
                      </a:r>
                      <a:r>
                        <a:rPr lang="zh-CN" altLang="en-US" sz="1000" u="none" strike="noStrike" dirty="0">
                          <a:effectLst/>
                        </a:rPr>
                        <a:t>农产品活动展示</a:t>
                      </a:r>
                      <a:r>
                        <a:rPr lang="en-US" altLang="zh-CN" sz="1000" u="none" strike="noStrike" dirty="0">
                          <a:effectLst/>
                        </a:rPr>
                        <a:t>;</a:t>
                      </a:r>
                      <a:r>
                        <a:rPr lang="zh-CN" altLang="en-US" sz="1000" u="none" strike="noStrike" dirty="0">
                          <a:effectLst/>
                        </a:rPr>
                        <a:t>发展产业网络短剧制作）</a:t>
                      </a:r>
                      <a:r>
                        <a:rPr lang="en-US" altLang="zh-CN" sz="1000" u="none" strike="noStrike" dirty="0">
                          <a:effectLst/>
                        </a:rPr>
                        <a:t>3.</a:t>
                      </a:r>
                      <a:r>
                        <a:rPr lang="zh-CN" altLang="en-US" sz="1000" u="none" strike="noStrike" dirty="0">
                          <a:effectLst/>
                        </a:rPr>
                        <a:t>培训一批乡村代言人</a:t>
                      </a:r>
                      <a:r>
                        <a:rPr lang="en-US" altLang="zh-CN" sz="1000" u="none" strike="noStrike" dirty="0">
                          <a:effectLst/>
                        </a:rPr>
                        <a:t>;</a:t>
                      </a:r>
                      <a:r>
                        <a:rPr lang="zh-CN" altLang="en-US" sz="1000" u="none" strike="noStrike" dirty="0">
                          <a:effectLst/>
                        </a:rPr>
                        <a:t>开展“我为乡村代言集中展示活动”。</a:t>
                      </a:r>
                      <a:endParaRPr lang="zh-CN" altLang="en-US"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dirty="0">
                          <a:effectLst/>
                        </a:rPr>
                        <a:t>南江县</a:t>
                      </a:r>
                      <a:endParaRPr lang="zh-CN" altLang="en-US"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2024</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170</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南江县融媒体中心</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306705">
                <a:tc>
                  <a:txBody>
                    <a:bodyPr/>
                    <a:lstStyle/>
                    <a:p>
                      <a:pPr algn="ctr" fontAlgn="ctr"/>
                      <a:r>
                        <a:rPr lang="en-US" altLang="zh-CN" sz="1000" u="none" strike="noStrike">
                          <a:effectLst/>
                        </a:rPr>
                        <a:t>4</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产业协作</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南江县下两镇茶叶工坊建设项目</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00" u="none" strike="noStrike">
                          <a:effectLst/>
                        </a:rPr>
                        <a:t>依托云顶茶乡，建茶叶工坊</a:t>
                      </a:r>
                      <a:r>
                        <a:rPr lang="en-US" altLang="zh-CN" sz="1000" u="none" strike="noStrike">
                          <a:effectLst/>
                        </a:rPr>
                        <a:t>1</a:t>
                      </a:r>
                      <a:r>
                        <a:rPr lang="zh-CN" altLang="en-US" sz="1000" u="none" strike="noStrike">
                          <a:effectLst/>
                        </a:rPr>
                        <a:t>个。</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下两镇东垭村</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dirty="0">
                          <a:effectLst/>
                        </a:rPr>
                        <a:t>2024</a:t>
                      </a:r>
                      <a:endParaRPr lang="en-US" altLang="zh-CN"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dirty="0">
                          <a:effectLst/>
                        </a:rPr>
                        <a:t>150</a:t>
                      </a:r>
                      <a:endParaRPr lang="en-US" altLang="zh-CN"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下两镇东垭村村民委员会</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459105">
                <a:tc>
                  <a:txBody>
                    <a:bodyPr/>
                    <a:lstStyle/>
                    <a:p>
                      <a:pPr algn="ctr" fontAlgn="ctr"/>
                      <a:r>
                        <a:rPr lang="en-US" altLang="zh-CN" sz="1000" u="none" strike="noStrike">
                          <a:effectLst/>
                        </a:rPr>
                        <a:t>5</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00" u="none" strike="noStrike">
                          <a:effectLst/>
                        </a:rPr>
                        <a:t> 产业协作</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南江县新型特色产业培育项目实施方案（优质粮油加工）</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建设黑小麦面粉、绿小麦面粉加工生产线一条，建设优质大米加工线一条。</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八庙镇明阳村</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dirty="0">
                          <a:effectLst/>
                        </a:rPr>
                        <a:t>2024</a:t>
                      </a:r>
                      <a:endParaRPr lang="en-US" altLang="zh-CN"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dirty="0">
                          <a:effectLst/>
                        </a:rPr>
                        <a:t>120</a:t>
                      </a:r>
                      <a:endParaRPr lang="en-US" altLang="zh-CN"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八庙镇明阳村村民委员会</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459105">
                <a:tc>
                  <a:txBody>
                    <a:bodyPr/>
                    <a:lstStyle/>
                    <a:p>
                      <a:pPr algn="ctr" fontAlgn="ctr"/>
                      <a:r>
                        <a:rPr lang="en-US" altLang="zh-CN" sz="1000" u="none" strike="noStrike">
                          <a:effectLst/>
                        </a:rPr>
                        <a:t>6</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00" u="none" strike="noStrike">
                          <a:effectLst/>
                        </a:rPr>
                        <a:t> 产业协作</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南江县新型特色产业培育项目实施方案（葡萄产业培育）</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培育葡萄特色产业，提升新型特色产业质量水平和市场竞争力。</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红光镇柏山村</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2024</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dirty="0">
                          <a:effectLst/>
                        </a:rPr>
                        <a:t>20</a:t>
                      </a:r>
                      <a:endParaRPr lang="en-US" altLang="zh-CN"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dirty="0">
                          <a:effectLst/>
                        </a:rPr>
                        <a:t>红光镇柏山村村民委员会</a:t>
                      </a:r>
                      <a:endParaRPr lang="zh-CN" altLang="en-US"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459105">
                <a:tc>
                  <a:txBody>
                    <a:bodyPr/>
                    <a:lstStyle/>
                    <a:p>
                      <a:pPr algn="ctr" fontAlgn="ctr"/>
                      <a:r>
                        <a:rPr lang="en-US" altLang="zh-CN" sz="1000" u="none" strike="noStrike">
                          <a:effectLst/>
                        </a:rPr>
                        <a:t>7</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00" u="none" strike="noStrike">
                          <a:effectLst/>
                        </a:rPr>
                        <a:t> 产业协作</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南江县新型特色产业培育项目实施方案（产业配套提升）</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产业道路硬化。</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天池镇演禅寺村</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2024</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dirty="0">
                          <a:effectLst/>
                        </a:rPr>
                        <a:t>45</a:t>
                      </a:r>
                      <a:endParaRPr lang="en-US" altLang="zh-CN"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dirty="0">
                          <a:effectLst/>
                        </a:rPr>
                        <a:t>天池镇演禅村村民委员会</a:t>
                      </a:r>
                      <a:endParaRPr lang="zh-CN" altLang="en-US"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459105">
                <a:tc>
                  <a:txBody>
                    <a:bodyPr/>
                    <a:lstStyle/>
                    <a:p>
                      <a:pPr algn="ctr" fontAlgn="ctr"/>
                      <a:r>
                        <a:rPr lang="en-US" altLang="zh-CN" sz="1000" u="none" strike="noStrike">
                          <a:effectLst/>
                        </a:rPr>
                        <a:t>8</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00" u="none" strike="noStrike">
                          <a:effectLst/>
                        </a:rPr>
                        <a:t> 产业协作</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dirty="0">
                          <a:effectLst/>
                        </a:rPr>
                        <a:t>南江县新型特色产业培育项目实施方案（诸葛寨村蔬菜产业）</a:t>
                      </a:r>
                      <a:endParaRPr lang="zh-CN" altLang="en-US"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00" u="none" strike="noStrike">
                          <a:effectLst/>
                        </a:rPr>
                        <a:t>高山蔬菜种植，提升新型特色产业质量水平和市场竞争力。</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00" u="none" strike="noStrike">
                          <a:effectLst/>
                        </a:rPr>
                        <a:t/>
                      </a:r>
                      <a:br>
                        <a:rPr lang="zh-CN" altLang="en-US" sz="1000" u="none" strike="noStrike">
                          <a:effectLst/>
                        </a:rPr>
                      </a:br>
                      <a:r>
                        <a:rPr lang="zh-CN" altLang="en-US" sz="1000" u="none" strike="noStrike">
                          <a:effectLst/>
                        </a:rPr>
                        <a:t>沙河镇诸葛寨村</a:t>
                      </a:r>
                      <a:endParaRPr lang="zh-CN" altLang="en-US"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2024</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00" u="none" strike="noStrike">
                          <a:effectLst/>
                        </a:rPr>
                        <a:t>10</a:t>
                      </a:r>
                      <a:endParaRPr lang="en-US" altLang="zh-CN" sz="100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00" u="none" strike="noStrike" dirty="0">
                          <a:effectLst/>
                        </a:rPr>
                        <a:t/>
                      </a:r>
                      <a:br>
                        <a:rPr lang="zh-CN" altLang="en-US" sz="1000" u="none" strike="noStrike" dirty="0">
                          <a:effectLst/>
                        </a:rPr>
                      </a:br>
                      <a:r>
                        <a:rPr lang="zh-CN" altLang="en-US" sz="1000" u="none" strike="noStrike" dirty="0">
                          <a:effectLst/>
                        </a:rPr>
                        <a:t>沙河镇诸葛寨村村民委员会</a:t>
                      </a:r>
                      <a:endParaRPr lang="zh-CN" altLang="en-US" sz="100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bl>
          </a:graphicData>
        </a:graphic>
      </p:graphicFrame>
      <p:grpSp>
        <p:nvGrpSpPr>
          <p:cNvPr id="4" name="组合 3"/>
          <p:cNvGrpSpPr/>
          <p:nvPr/>
        </p:nvGrpSpPr>
        <p:grpSpPr>
          <a:xfrm>
            <a:off x="467544" y="51470"/>
            <a:ext cx="2447765" cy="442712"/>
            <a:chOff x="889605" y="359972"/>
            <a:chExt cx="1147471" cy="442848"/>
          </a:xfrm>
        </p:grpSpPr>
        <p:sp>
          <p:nvSpPr>
            <p:cNvPr id="5" name="矩形 3"/>
            <p:cNvSpPr>
              <a:spLocks noChangeArrowheads="1"/>
            </p:cNvSpPr>
            <p:nvPr/>
          </p:nvSpPr>
          <p:spPr bwMode="auto">
            <a:xfrm>
              <a:off x="889605" y="359972"/>
              <a:ext cx="1147471"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（三）帮扶项目</a:t>
              </a:r>
            </a:p>
          </p:txBody>
        </p:sp>
        <p:grpSp>
          <p:nvGrpSpPr>
            <p:cNvPr id="6" name="组合 5"/>
            <p:cNvGrpSpPr/>
            <p:nvPr/>
          </p:nvGrpSpPr>
          <p:grpSpPr>
            <a:xfrm>
              <a:off x="889605" y="757101"/>
              <a:ext cx="1028125" cy="45719"/>
              <a:chOff x="688893" y="2574256"/>
              <a:chExt cx="7739508" cy="81111"/>
            </a:xfrm>
          </p:grpSpPr>
          <p:sp>
            <p:nvSpPr>
              <p:cNvPr id="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394970" y="375285"/>
          <a:ext cx="8313420" cy="4572635"/>
        </p:xfrm>
        <a:graphic>
          <a:graphicData uri="http://schemas.openxmlformats.org/drawingml/2006/table">
            <a:tbl>
              <a:tblPr>
                <a:tableStyleId>{00A15C55-8517-42AA-B614-E9B94910E393}</a:tableStyleId>
              </a:tblPr>
              <a:tblGrid>
                <a:gridCol w="421005"/>
                <a:gridCol w="568960"/>
                <a:gridCol w="1166495"/>
                <a:gridCol w="3338830"/>
                <a:gridCol w="704850"/>
                <a:gridCol w="563245"/>
                <a:gridCol w="586740"/>
                <a:gridCol w="963295"/>
              </a:tblGrid>
              <a:tr h="256540">
                <a:tc gridSpan="8">
                  <a:txBody>
                    <a:bodyPr/>
                    <a:lstStyle/>
                    <a:p>
                      <a:pPr algn="ctr" fontAlgn="ctr"/>
                      <a:r>
                        <a:rPr lang="zh-CN" altLang="en-US" sz="1400" u="none" strike="noStrike" dirty="0">
                          <a:effectLst/>
                        </a:rPr>
                        <a:t>南江县</a:t>
                      </a:r>
                      <a:r>
                        <a:rPr lang="en-US" altLang="zh-CN" sz="1400" u="none" strike="noStrike" dirty="0">
                          <a:effectLst/>
                        </a:rPr>
                        <a:t>2024</a:t>
                      </a:r>
                      <a:r>
                        <a:rPr lang="zh-CN" altLang="en-US" sz="1400" u="none" strike="noStrike" dirty="0">
                          <a:effectLst/>
                        </a:rPr>
                        <a:t>年东西部协作项目表</a:t>
                      </a:r>
                      <a:endParaRPr lang="zh-CN" altLang="en-US" sz="1400" b="0" i="0" u="none" strike="noStrike" dirty="0">
                        <a:solidFill>
                          <a:srgbClr val="000000"/>
                        </a:solidFill>
                        <a:effectLst/>
                        <a:latin typeface="+mj-ea"/>
                        <a:ea typeface="+mj-ea"/>
                      </a:endParaRPr>
                    </a:p>
                  </a:txBody>
                  <a:tcPr marL="2085" marR="2085" marT="2085"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46075">
                <a:tc>
                  <a:txBody>
                    <a:bodyPr/>
                    <a:lstStyle/>
                    <a:p>
                      <a:pPr algn="ctr" fontAlgn="ctr"/>
                      <a:r>
                        <a:rPr lang="zh-CN" altLang="en-US" sz="1050" u="none" strike="noStrike" dirty="0">
                          <a:effectLst/>
                        </a:rPr>
                        <a:t>序号</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类别</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项目名称</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建设内容及规模</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建设地点</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建设年限</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帮扶资金</a:t>
                      </a:r>
                      <a:br>
                        <a:rPr lang="zh-CN" altLang="en-US" sz="1050" u="none" strike="noStrike">
                          <a:effectLst/>
                        </a:rPr>
                      </a:br>
                      <a:r>
                        <a:rPr lang="zh-CN" altLang="en-US" sz="1050" u="none" strike="noStrike">
                          <a:effectLst/>
                        </a:rPr>
                        <a:t>（万元）</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实施主体</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174625">
                <a:tc>
                  <a:txBody>
                    <a:bodyPr/>
                    <a:lstStyle/>
                    <a:p>
                      <a:pPr algn="ctr" fontAlgn="ctr"/>
                      <a:r>
                        <a:rPr lang="zh-CN" altLang="en-US" sz="1050" u="none" strike="noStrike" dirty="0">
                          <a:effectLst/>
                        </a:rPr>
                        <a:t>二</a:t>
                      </a:r>
                      <a:endParaRPr lang="zh-CN" altLang="en-US" sz="105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劳务协作</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　</a:t>
                      </a:r>
                      <a:endParaRPr lang="zh-CN" altLang="en-US" sz="105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230</a:t>
                      </a:r>
                      <a:endParaRPr lang="en-US" altLang="zh-CN" sz="105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　</a:t>
                      </a:r>
                      <a:endParaRPr lang="zh-CN" altLang="en-US" sz="105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517525">
                <a:tc>
                  <a:txBody>
                    <a:bodyPr/>
                    <a:lstStyle/>
                    <a:p>
                      <a:pPr algn="ctr" fontAlgn="ctr"/>
                      <a:r>
                        <a:rPr lang="en-US" altLang="zh-CN" sz="1050" u="none" strike="noStrike">
                          <a:effectLst/>
                        </a:rPr>
                        <a:t>9</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劳务协作</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南江县学生职业技能培训项目</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en-US" altLang="zh-CN" sz="1050" u="none" strike="noStrike">
                          <a:effectLst/>
                        </a:rPr>
                        <a:t>2024</a:t>
                      </a:r>
                      <a:r>
                        <a:rPr lang="zh-CN" altLang="en-US" sz="1050" u="none" strike="noStrike">
                          <a:effectLst/>
                        </a:rPr>
                        <a:t>年新增不低于</a:t>
                      </a:r>
                      <a:r>
                        <a:rPr lang="en-US" altLang="zh-CN" sz="1050" u="none" strike="noStrike">
                          <a:effectLst/>
                        </a:rPr>
                        <a:t>20</a:t>
                      </a:r>
                      <a:r>
                        <a:rPr lang="zh-CN" altLang="en-US" sz="1050" u="none" strike="noStrike">
                          <a:effectLst/>
                        </a:rPr>
                        <a:t>名学生到东阳市就读中高职（</a:t>
                      </a:r>
                      <a:r>
                        <a:rPr lang="en-US" altLang="zh-CN" sz="1050" u="none" strike="noStrike">
                          <a:effectLst/>
                        </a:rPr>
                        <a:t>3+2</a:t>
                      </a:r>
                      <a:r>
                        <a:rPr lang="zh-CN" altLang="en-US" sz="1050" u="none" strike="noStrike">
                          <a:effectLst/>
                        </a:rPr>
                        <a:t>）五年贯通培养班，</a:t>
                      </a:r>
                      <a:r>
                        <a:rPr lang="en-US" altLang="zh-CN" sz="1050" u="none" strike="noStrike">
                          <a:effectLst/>
                        </a:rPr>
                        <a:t>2022</a:t>
                      </a:r>
                      <a:r>
                        <a:rPr lang="zh-CN" altLang="en-US" sz="1050" u="none" strike="noStrike">
                          <a:effectLst/>
                        </a:rPr>
                        <a:t>年、</a:t>
                      </a:r>
                      <a:r>
                        <a:rPr lang="en-US" altLang="zh-CN" sz="1050" u="none" strike="noStrike">
                          <a:effectLst/>
                        </a:rPr>
                        <a:t>2023</a:t>
                      </a:r>
                      <a:r>
                        <a:rPr lang="zh-CN" altLang="en-US" sz="1050" u="none" strike="noStrike">
                          <a:effectLst/>
                        </a:rPr>
                        <a:t>年入学学生持续给予政策保障。</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a:effectLst/>
                        </a:rPr>
                        <a:t> 东阳市、</a:t>
                      </a:r>
                      <a:br>
                        <a:rPr lang="zh-CN" altLang="en-US" sz="1050" u="none" strike="noStrike">
                          <a:effectLst/>
                        </a:rPr>
                      </a:br>
                      <a:r>
                        <a:rPr lang="zh-CN" altLang="en-US" sz="1050" u="none" strike="noStrike">
                          <a:effectLst/>
                        </a:rPr>
                        <a:t> 南江县</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2024</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120</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南江县教科体局</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1376045">
                <a:tc>
                  <a:txBody>
                    <a:bodyPr/>
                    <a:lstStyle/>
                    <a:p>
                      <a:pPr algn="ctr" fontAlgn="ctr"/>
                      <a:r>
                        <a:rPr lang="en-US" altLang="zh-CN" sz="1050" u="none" strike="noStrike">
                          <a:effectLst/>
                        </a:rPr>
                        <a:t>10</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劳务协作</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南江县劳务协作项目</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en-US" altLang="zh-CN" sz="1050" u="none" strike="noStrike">
                          <a:effectLst/>
                        </a:rPr>
                        <a:t>1.</a:t>
                      </a:r>
                      <a:r>
                        <a:rPr lang="zh-CN" altLang="en-US" sz="1050" u="none" strike="noStrike">
                          <a:effectLst/>
                        </a:rPr>
                        <a:t>职业技能培训。开展农村劳动力技能培训</a:t>
                      </a:r>
                      <a:r>
                        <a:rPr lang="en-US" altLang="zh-CN" sz="1050" u="none" strike="noStrike">
                          <a:effectLst/>
                        </a:rPr>
                        <a:t>600</a:t>
                      </a:r>
                      <a:r>
                        <a:rPr lang="zh-CN" altLang="en-US" sz="1050" u="none" strike="noStrike">
                          <a:effectLst/>
                        </a:rPr>
                        <a:t>人次；</a:t>
                      </a:r>
                      <a:r>
                        <a:rPr lang="en-US" altLang="zh-CN" sz="1050" u="none" strike="noStrike">
                          <a:effectLst/>
                        </a:rPr>
                        <a:t>2.</a:t>
                      </a:r>
                      <a:r>
                        <a:rPr lang="zh-CN" altLang="en-US" sz="1050" u="none" strike="noStrike">
                          <a:effectLst/>
                        </a:rPr>
                        <a:t>专场招聘活动。开展农村劳动力、失业人员等重点群体线上线下专场招聘活动</a:t>
                      </a:r>
                      <a:r>
                        <a:rPr lang="en-US" altLang="zh-CN" sz="1050" u="none" strike="noStrike">
                          <a:effectLst/>
                        </a:rPr>
                        <a:t>5</a:t>
                      </a:r>
                      <a:r>
                        <a:rPr lang="zh-CN" altLang="en-US" sz="1050" u="none" strike="noStrike">
                          <a:effectLst/>
                        </a:rPr>
                        <a:t>场次；</a:t>
                      </a:r>
                      <a:r>
                        <a:rPr lang="en-US" altLang="zh-CN" sz="1050" u="none" strike="noStrike">
                          <a:effectLst/>
                        </a:rPr>
                        <a:t>3.</a:t>
                      </a:r>
                      <a:r>
                        <a:rPr lang="zh-CN" altLang="en-US" sz="1050" u="none" strike="noStrike">
                          <a:effectLst/>
                        </a:rPr>
                        <a:t>就业直通车。开通“南江</a:t>
                      </a:r>
                      <a:r>
                        <a:rPr lang="en-US" altLang="zh-CN" sz="1050" u="none" strike="noStrike">
                          <a:effectLst/>
                        </a:rPr>
                        <a:t>-</a:t>
                      </a:r>
                      <a:r>
                        <a:rPr lang="zh-CN" altLang="en-US" sz="1050" u="none" strike="noStrike">
                          <a:effectLst/>
                        </a:rPr>
                        <a:t>东阳就业直通车”组织转移劳动力到浙江省东阳企业就业；</a:t>
                      </a:r>
                      <a:r>
                        <a:rPr lang="en-US" altLang="zh-CN" sz="1050" u="none" strike="noStrike">
                          <a:effectLst/>
                        </a:rPr>
                        <a:t>4.</a:t>
                      </a:r>
                      <a:r>
                        <a:rPr lang="zh-CN" altLang="en-US" sz="1050" u="none" strike="noStrike">
                          <a:effectLst/>
                        </a:rPr>
                        <a:t>就业服务活动。开展劳务协作宣传、劳务洽谈、就业服务等专项活动；</a:t>
                      </a:r>
                      <a:r>
                        <a:rPr lang="en-US" altLang="zh-CN" sz="1050" u="none" strike="noStrike">
                          <a:effectLst/>
                        </a:rPr>
                        <a:t>5.</a:t>
                      </a:r>
                      <a:r>
                        <a:rPr lang="zh-CN" altLang="en-US" sz="1050" u="none" strike="noStrike">
                          <a:effectLst/>
                        </a:rPr>
                        <a:t>一次性定额交通生活补贴。鼓励农村劳动力（含脱贫家庭劳动力）在浙江省转移就业，给予一次性定额交通生活补贴。</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a:effectLst/>
                        </a:rPr>
                        <a:t> 东阳市、</a:t>
                      </a:r>
                      <a:br>
                        <a:rPr lang="zh-CN" altLang="en-US" sz="1050" u="none" strike="noStrike">
                          <a:effectLst/>
                        </a:rPr>
                      </a:br>
                      <a:r>
                        <a:rPr lang="zh-CN" altLang="en-US" sz="1050" u="none" strike="noStrike">
                          <a:effectLst/>
                        </a:rPr>
                        <a:t> 南江县</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2024</a:t>
                      </a:r>
                      <a:endParaRPr lang="en-US" altLang="zh-CN"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110</a:t>
                      </a:r>
                      <a:endParaRPr lang="en-US" altLang="zh-CN"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南江县就业局</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173990">
                <a:tc>
                  <a:txBody>
                    <a:bodyPr/>
                    <a:lstStyle/>
                    <a:p>
                      <a:pPr algn="ctr" fontAlgn="ctr"/>
                      <a:r>
                        <a:rPr lang="zh-CN" altLang="en-US" sz="1050" u="none" strike="noStrike">
                          <a:effectLst/>
                        </a:rPr>
                        <a:t>三</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人才交流</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150</a:t>
                      </a:r>
                      <a:endParaRPr lang="en-US" altLang="zh-CN" sz="105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861060">
                <a:tc>
                  <a:txBody>
                    <a:bodyPr/>
                    <a:lstStyle/>
                    <a:p>
                      <a:pPr algn="ctr" fontAlgn="ctr"/>
                      <a:r>
                        <a:rPr lang="en-US" altLang="zh-CN" sz="1050" u="none" strike="noStrike">
                          <a:effectLst/>
                        </a:rPr>
                        <a:t>11</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人才交流</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南江县人才提能项目</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en-US" altLang="zh-CN" sz="1050" u="none" strike="noStrike">
                          <a:effectLst/>
                        </a:rPr>
                        <a:t>1.</a:t>
                      </a:r>
                      <a:r>
                        <a:rPr lang="zh-CN" altLang="en-US" sz="1050" u="none" strike="noStrike">
                          <a:effectLst/>
                        </a:rPr>
                        <a:t>组织南江县党政干部、村（社区）干部等赴省内、浙江及国内知名高校参加专题培训</a:t>
                      </a:r>
                      <a:r>
                        <a:rPr lang="en-US" altLang="zh-CN" sz="1050" u="none" strike="noStrike">
                          <a:effectLst/>
                        </a:rPr>
                        <a:t>6</a:t>
                      </a:r>
                      <a:r>
                        <a:rPr lang="zh-CN" altLang="en-US" sz="1050" u="none" strike="noStrike">
                          <a:effectLst/>
                        </a:rPr>
                        <a:t>期</a:t>
                      </a:r>
                      <a:r>
                        <a:rPr lang="en-US" altLang="zh-CN" sz="1050" u="none" strike="noStrike">
                          <a:effectLst/>
                        </a:rPr>
                        <a:t>600</a:t>
                      </a:r>
                      <a:r>
                        <a:rPr lang="zh-CN" altLang="en-US" sz="1050" u="none" strike="noStrike">
                          <a:effectLst/>
                        </a:rPr>
                        <a:t>人次以上；</a:t>
                      </a:r>
                      <a:r>
                        <a:rPr lang="en-US" altLang="zh-CN" sz="1050" u="none" strike="noStrike">
                          <a:effectLst/>
                        </a:rPr>
                        <a:t>2.</a:t>
                      </a:r>
                      <a:r>
                        <a:rPr lang="zh-CN" altLang="en-US" sz="1050" u="none" strike="noStrike">
                          <a:effectLst/>
                        </a:rPr>
                        <a:t>开展教师、医生等专业人才网络专题培训班</a:t>
                      </a:r>
                      <a:r>
                        <a:rPr lang="en-US" altLang="zh-CN" sz="1050" u="none" strike="noStrike">
                          <a:effectLst/>
                        </a:rPr>
                        <a:t>2</a:t>
                      </a:r>
                      <a:r>
                        <a:rPr lang="zh-CN" altLang="en-US" sz="1050" u="none" strike="noStrike">
                          <a:effectLst/>
                        </a:rPr>
                        <a:t>期</a:t>
                      </a:r>
                      <a:r>
                        <a:rPr lang="en-US" altLang="zh-CN" sz="1050" u="none" strike="noStrike">
                          <a:effectLst/>
                        </a:rPr>
                        <a:t>1200</a:t>
                      </a:r>
                      <a:r>
                        <a:rPr lang="zh-CN" altLang="en-US" sz="1050" u="none" strike="noStrike">
                          <a:effectLst/>
                        </a:rPr>
                        <a:t>人次以上，提升业务能力和工作水平，为乡村振兴提供坚强的人才保证和智力支持。</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a:effectLst/>
                        </a:rPr>
                        <a:t>四川省、浙江省、国内知名高校</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2024</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150</a:t>
                      </a:r>
                      <a:endParaRPr lang="en-US" altLang="zh-CN"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南江县委组织部</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174625">
                <a:tc>
                  <a:txBody>
                    <a:bodyPr/>
                    <a:lstStyle/>
                    <a:p>
                      <a:pPr algn="ctr" fontAlgn="ctr"/>
                      <a:r>
                        <a:rPr lang="zh-CN" altLang="en-US" sz="1050" u="none" strike="noStrike">
                          <a:effectLst/>
                        </a:rPr>
                        <a:t>四</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消费协作</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150</a:t>
                      </a:r>
                      <a:endParaRPr lang="en-US" altLang="zh-CN" sz="105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346075">
                <a:tc>
                  <a:txBody>
                    <a:bodyPr/>
                    <a:lstStyle/>
                    <a:p>
                      <a:pPr algn="ctr" fontAlgn="ctr"/>
                      <a:r>
                        <a:rPr lang="en-US" altLang="zh-CN" sz="1050" u="none" strike="noStrike">
                          <a:effectLst/>
                        </a:rPr>
                        <a:t>12</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rowSpan="2">
                  <a:txBody>
                    <a:bodyPr/>
                    <a:lstStyle/>
                    <a:p>
                      <a:pPr algn="ctr" fontAlgn="ctr"/>
                      <a:r>
                        <a:rPr lang="zh-CN" altLang="en-US" sz="1050" u="none" strike="noStrike">
                          <a:effectLst/>
                        </a:rPr>
                        <a:t>消费协作</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rowSpan="2">
                  <a:txBody>
                    <a:bodyPr/>
                    <a:lstStyle/>
                    <a:p>
                      <a:pPr algn="ctr" fontAlgn="ctr"/>
                      <a:r>
                        <a:rPr lang="zh-CN" altLang="en-US" sz="1050" u="none" strike="noStrike">
                          <a:effectLst/>
                        </a:rPr>
                        <a:t>南江县消费协作项目</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a:effectLst/>
                        </a:rPr>
                        <a:t>东部地区参加展示展销及交流对接活动</a:t>
                      </a:r>
                      <a:r>
                        <a:rPr lang="en-US" altLang="zh-CN" sz="1050" u="none" strike="noStrike">
                          <a:effectLst/>
                        </a:rPr>
                        <a:t>3</a:t>
                      </a:r>
                      <a:r>
                        <a:rPr lang="zh-CN" altLang="en-US" sz="1050" u="none" strike="noStrike">
                          <a:effectLst/>
                        </a:rPr>
                        <a:t>次以上。</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东部地区、四川省</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2024</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70</a:t>
                      </a:r>
                      <a:endParaRPr lang="en-US" altLang="zh-CN"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南江县供销社   </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346075">
                <a:tc>
                  <a:txBody>
                    <a:bodyPr/>
                    <a:lstStyle/>
                    <a:p>
                      <a:pPr algn="ctr" fontAlgn="ctr"/>
                      <a:r>
                        <a:rPr lang="en-US" altLang="zh-CN" sz="1050" u="none" strike="noStrike">
                          <a:effectLst/>
                        </a:rPr>
                        <a:t>13</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vMerge="1">
                  <a:txBody>
                    <a:bodyPr/>
                    <a:lstStyle/>
                    <a:p>
                      <a:endParaRPr lang="zh-CN"/>
                    </a:p>
                  </a:txBody>
                  <a:tcPr/>
                </a:tc>
                <a:tc vMerge="1">
                  <a:txBody>
                    <a:bodyPr/>
                    <a:lstStyle/>
                    <a:p>
                      <a:endParaRPr lang="zh-CN"/>
                    </a:p>
                  </a:txBody>
                  <a:tcPr/>
                </a:tc>
                <a:tc>
                  <a:txBody>
                    <a:bodyPr/>
                    <a:lstStyle/>
                    <a:p>
                      <a:pPr algn="l" fontAlgn="ctr"/>
                      <a:r>
                        <a:rPr lang="zh-CN" altLang="en-US" sz="1050" u="none" strike="noStrike">
                          <a:effectLst/>
                        </a:rPr>
                        <a:t>组织举办南江黄羊等农特产品促销活动、举办东阳</a:t>
                      </a:r>
                      <a:r>
                        <a:rPr lang="en-US" altLang="zh-CN" sz="1050" u="none" strike="noStrike">
                          <a:effectLst/>
                        </a:rPr>
                        <a:t>-</a:t>
                      </a:r>
                      <a:r>
                        <a:rPr lang="zh-CN" altLang="en-US" sz="1050" u="none" strike="noStrike">
                          <a:effectLst/>
                        </a:rPr>
                        <a:t>南江电商技能培训及产销交流对接活动</a:t>
                      </a:r>
                      <a:r>
                        <a:rPr lang="en-US" altLang="zh-CN" sz="1050" u="none" strike="noStrike">
                          <a:effectLst/>
                        </a:rPr>
                        <a:t>2</a:t>
                      </a:r>
                      <a:r>
                        <a:rPr lang="zh-CN" altLang="en-US" sz="1050" u="none" strike="noStrike">
                          <a:effectLst/>
                        </a:rPr>
                        <a:t>次以上。</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东部地区、四川省</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2024</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80</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南江县商务局</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bl>
          </a:graphicData>
        </a:graphic>
      </p:graphicFrame>
      <p:sp>
        <p:nvSpPr>
          <p:cNvPr id="5" name="矩形 3"/>
          <p:cNvSpPr>
            <a:spLocks noChangeArrowheads="1"/>
          </p:cNvSpPr>
          <p:nvPr/>
        </p:nvSpPr>
        <p:spPr bwMode="auto">
          <a:xfrm>
            <a:off x="467544" y="51470"/>
            <a:ext cx="2447765"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（三）帮扶项目</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394970" y="479425"/>
          <a:ext cx="8352155" cy="4324350"/>
        </p:xfrm>
        <a:graphic>
          <a:graphicData uri="http://schemas.openxmlformats.org/drawingml/2006/table">
            <a:tbl>
              <a:tblPr>
                <a:tableStyleId>{00A15C55-8517-42AA-B614-E9B94910E393}</a:tableStyleId>
              </a:tblPr>
              <a:tblGrid>
                <a:gridCol w="422910"/>
                <a:gridCol w="571500"/>
                <a:gridCol w="1172210"/>
                <a:gridCol w="3000375"/>
                <a:gridCol w="708025"/>
                <a:gridCol w="636905"/>
                <a:gridCol w="873125"/>
                <a:gridCol w="967105"/>
              </a:tblGrid>
              <a:tr h="238125">
                <a:tc gridSpan="8">
                  <a:txBody>
                    <a:bodyPr/>
                    <a:lstStyle/>
                    <a:p>
                      <a:pPr algn="ctr" fontAlgn="ctr"/>
                      <a:r>
                        <a:rPr lang="zh-CN" altLang="en-US" sz="1400" u="none" strike="noStrike" dirty="0">
                          <a:effectLst/>
                        </a:rPr>
                        <a:t>南江县</a:t>
                      </a:r>
                      <a:r>
                        <a:rPr lang="en-US" altLang="zh-CN" sz="1400" u="none" strike="noStrike" dirty="0">
                          <a:effectLst/>
                        </a:rPr>
                        <a:t>2024</a:t>
                      </a:r>
                      <a:r>
                        <a:rPr lang="zh-CN" altLang="en-US" sz="1400" u="none" strike="noStrike" dirty="0">
                          <a:effectLst/>
                        </a:rPr>
                        <a:t>年东西部协作项目表</a:t>
                      </a:r>
                      <a:endParaRPr lang="zh-CN" altLang="en-US" sz="1400" b="0" i="0" u="none" strike="noStrike" dirty="0">
                        <a:solidFill>
                          <a:srgbClr val="000000"/>
                        </a:solidFill>
                        <a:effectLst/>
                        <a:latin typeface="+mj-ea"/>
                        <a:ea typeface="+mj-ea"/>
                      </a:endParaRPr>
                    </a:p>
                  </a:txBody>
                  <a:tcPr marL="2085" marR="2085" marT="2085"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55600">
                <a:tc>
                  <a:txBody>
                    <a:bodyPr/>
                    <a:lstStyle/>
                    <a:p>
                      <a:pPr algn="ctr" fontAlgn="ctr"/>
                      <a:r>
                        <a:rPr lang="zh-CN" altLang="en-US" sz="1050" u="none" strike="noStrike" dirty="0">
                          <a:effectLst/>
                        </a:rPr>
                        <a:t>序号</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类别</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项目名称</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建设内容及规模</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建设地点</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建设年限</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帮扶资金</a:t>
                      </a:r>
                      <a:br>
                        <a:rPr lang="zh-CN" altLang="en-US" sz="1050" u="none" strike="noStrike">
                          <a:effectLst/>
                        </a:rPr>
                      </a:br>
                      <a:r>
                        <a:rPr lang="zh-CN" altLang="en-US" sz="1050" u="none" strike="noStrike">
                          <a:effectLst/>
                        </a:rPr>
                        <a:t>（万元）</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实施主体</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179070">
                <a:tc>
                  <a:txBody>
                    <a:bodyPr/>
                    <a:lstStyle/>
                    <a:p>
                      <a:pPr algn="ctr" fontAlgn="ctr"/>
                      <a:r>
                        <a:rPr lang="zh-CN" altLang="en-US" sz="1050" u="none" strike="noStrike" dirty="0">
                          <a:effectLst/>
                        </a:rPr>
                        <a:t>五</a:t>
                      </a:r>
                      <a:endParaRPr lang="zh-CN" altLang="en-US" sz="105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改善民生</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510</a:t>
                      </a:r>
                      <a:endParaRPr lang="en-US" altLang="zh-CN"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887095">
                <a:tc>
                  <a:txBody>
                    <a:bodyPr/>
                    <a:lstStyle/>
                    <a:p>
                      <a:pPr algn="ctr" fontAlgn="ctr"/>
                      <a:r>
                        <a:rPr lang="en-US" altLang="zh-CN" sz="1050" u="none" strike="noStrike">
                          <a:effectLst/>
                        </a:rPr>
                        <a:t>14</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改善民生</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南江县关爱烈属和困难退役军人家庭帮扶项目</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dirty="0">
                          <a:effectLst/>
                        </a:rPr>
                        <a:t>对全县烈属和困难退役军人家庭在生活生产、医疗救助、就业创业、产业发展等方面给予关爱帮扶；巩固脱贫攻坚成果，全力打造“兵品牌、兵产业”亮点产业，切实为全县烈属和困难退役军人家庭解难事、办好事、做实事。</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2024</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110</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南江县退役军人事务局</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533400">
                <a:tc>
                  <a:txBody>
                    <a:bodyPr/>
                    <a:lstStyle/>
                    <a:p>
                      <a:pPr algn="ctr" fontAlgn="ctr"/>
                      <a:r>
                        <a:rPr lang="en-US" altLang="zh-CN" sz="1050" u="none" strike="noStrike">
                          <a:effectLst/>
                        </a:rPr>
                        <a:t>15</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改善民生</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南江县光雾山镇中心卫生院寨坡分院建设项目</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dirty="0">
                          <a:effectLst/>
                        </a:rPr>
                        <a:t>新建业务用房</a:t>
                      </a:r>
                      <a:r>
                        <a:rPr lang="en-US" altLang="zh-CN" sz="1050" u="none" strike="noStrike" dirty="0">
                          <a:effectLst/>
                        </a:rPr>
                        <a:t>1</a:t>
                      </a:r>
                      <a:r>
                        <a:rPr lang="zh-CN" altLang="en-US" sz="1050" u="none" strike="noStrike" dirty="0">
                          <a:effectLst/>
                        </a:rPr>
                        <a:t>个，设置床位</a:t>
                      </a:r>
                      <a:r>
                        <a:rPr lang="en-US" altLang="zh-CN" sz="1050" u="none" strike="noStrike" dirty="0">
                          <a:effectLst/>
                        </a:rPr>
                        <a:t>18</a:t>
                      </a:r>
                      <a:r>
                        <a:rPr lang="zh-CN" altLang="en-US" sz="1050" u="none" strike="noStrike" dirty="0">
                          <a:effectLst/>
                        </a:rPr>
                        <a:t>张，配套完善相关附属设施及设备购置。</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光雾山镇水田坪村</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2024</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250</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南江县光雾山镇中心卫生院</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886460">
                <a:tc>
                  <a:txBody>
                    <a:bodyPr/>
                    <a:lstStyle/>
                    <a:p>
                      <a:pPr algn="ctr" fontAlgn="ctr"/>
                      <a:r>
                        <a:rPr lang="en-US" altLang="zh-CN" sz="1050" u="none" strike="noStrike">
                          <a:effectLst/>
                        </a:rPr>
                        <a:t>16</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改善民生</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南江县残疾人扶持项目</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en-US" altLang="zh-CN" sz="1050" u="none" strike="noStrike" dirty="0">
                          <a:effectLst/>
                        </a:rPr>
                        <a:t>1.</a:t>
                      </a:r>
                      <a:r>
                        <a:rPr lang="zh-CN" altLang="en-US" sz="1050" u="none" strike="noStrike" dirty="0">
                          <a:effectLst/>
                        </a:rPr>
                        <a:t>开展残疾大学生及残疾家庭子女大学生圆梦助学工程 ；                                                     </a:t>
                      </a:r>
                      <a:r>
                        <a:rPr lang="en-US" altLang="zh-CN" sz="1050" u="none" strike="noStrike" dirty="0">
                          <a:effectLst/>
                        </a:rPr>
                        <a:t>2.</a:t>
                      </a:r>
                      <a:r>
                        <a:rPr lang="zh-CN" altLang="en-US" sz="1050" u="none" strike="noStrike" dirty="0">
                          <a:effectLst/>
                        </a:rPr>
                        <a:t>残疾人大小腿假肢适配安装；                                                                 </a:t>
                      </a:r>
                      <a:r>
                        <a:rPr lang="en-US" altLang="zh-CN" sz="1050" u="none" strike="noStrike" dirty="0">
                          <a:effectLst/>
                        </a:rPr>
                        <a:t>3.</a:t>
                      </a:r>
                      <a:r>
                        <a:rPr lang="zh-CN" altLang="en-US" sz="1050" u="none" strike="noStrike" dirty="0">
                          <a:effectLst/>
                        </a:rPr>
                        <a:t>对在南江县特殊教育学校就读的残疾儿童实施</a:t>
                      </a:r>
                      <a:r>
                        <a:rPr lang="en-US" altLang="zh-CN" sz="1050" u="none" strike="noStrike" dirty="0">
                          <a:effectLst/>
                        </a:rPr>
                        <a:t>500</a:t>
                      </a:r>
                      <a:r>
                        <a:rPr lang="zh-CN" altLang="en-US" sz="1050" u="none" strike="noStrike" dirty="0">
                          <a:effectLst/>
                        </a:rPr>
                        <a:t>元</a:t>
                      </a:r>
                      <a:r>
                        <a:rPr lang="en-US" altLang="zh-CN" sz="1050" u="none" strike="noStrike" dirty="0">
                          <a:effectLst/>
                        </a:rPr>
                        <a:t>/</a:t>
                      </a:r>
                      <a:r>
                        <a:rPr lang="zh-CN" altLang="en-US" sz="1050" u="none" strike="noStrike" dirty="0">
                          <a:effectLst/>
                        </a:rPr>
                        <a:t>人的困难生活补助。</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南江县</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2024</a:t>
                      </a:r>
                      <a:endParaRPr lang="en-US" altLang="zh-CN"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50</a:t>
                      </a:r>
                      <a:endParaRPr lang="en-US" altLang="zh-CN"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南江县残疾人联合会</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532765">
                <a:tc>
                  <a:txBody>
                    <a:bodyPr/>
                    <a:lstStyle/>
                    <a:p>
                      <a:pPr algn="ctr" fontAlgn="ctr"/>
                      <a:r>
                        <a:rPr lang="en-US" altLang="zh-CN" sz="1050" u="none" strike="noStrike">
                          <a:effectLst/>
                        </a:rPr>
                        <a:t>17</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改善民生</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南江县妇女儿童关爱行动项目</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en-US" altLang="zh-CN" sz="1050" u="none" strike="noStrike" dirty="0">
                          <a:effectLst/>
                        </a:rPr>
                        <a:t>1.</a:t>
                      </a:r>
                      <a:r>
                        <a:rPr lang="zh-CN" altLang="en-US" sz="1050" u="none" strike="noStrike" dirty="0">
                          <a:effectLst/>
                        </a:rPr>
                        <a:t>开展困难妇女儿童关爱行动救助</a:t>
                      </a:r>
                      <a:r>
                        <a:rPr lang="en-US" altLang="zh-CN" sz="1050" u="none" strike="noStrike" dirty="0">
                          <a:effectLst/>
                        </a:rPr>
                        <a:t>300</a:t>
                      </a:r>
                      <a:r>
                        <a:rPr lang="zh-CN" altLang="en-US" sz="1050" u="none" strike="noStrike" dirty="0">
                          <a:effectLst/>
                        </a:rPr>
                        <a:t>人次；</a:t>
                      </a:r>
                      <a:r>
                        <a:rPr lang="en-US" altLang="zh-CN" sz="1050" u="none" strike="noStrike" dirty="0">
                          <a:effectLst/>
                        </a:rPr>
                        <a:t>2.</a:t>
                      </a:r>
                      <a:r>
                        <a:rPr lang="zh-CN" altLang="en-US" sz="1050" u="none" strike="noStrike" dirty="0">
                          <a:effectLst/>
                        </a:rPr>
                        <a:t>开展妇女技能培训</a:t>
                      </a:r>
                      <a:r>
                        <a:rPr lang="en-US" altLang="zh-CN" sz="1050" u="none" strike="noStrike" dirty="0">
                          <a:effectLst/>
                        </a:rPr>
                        <a:t>30</a:t>
                      </a:r>
                      <a:r>
                        <a:rPr lang="zh-CN" altLang="en-US" sz="1050" u="none" strike="noStrike" dirty="0">
                          <a:effectLst/>
                        </a:rPr>
                        <a:t>场次；</a:t>
                      </a:r>
                      <a:r>
                        <a:rPr lang="en-US" altLang="zh-CN" sz="1050" u="none" strike="noStrike" dirty="0">
                          <a:effectLst/>
                        </a:rPr>
                        <a:t>3.</a:t>
                      </a:r>
                      <a:r>
                        <a:rPr lang="zh-CN" altLang="en-US" sz="1050" u="none" strike="noStrike" dirty="0">
                          <a:effectLst/>
                        </a:rPr>
                        <a:t>建设乡村振兴巾帼示范基地</a:t>
                      </a:r>
                      <a:r>
                        <a:rPr lang="en-US" altLang="zh-CN" sz="1050" u="none" strike="noStrike" dirty="0">
                          <a:effectLst/>
                        </a:rPr>
                        <a:t>2</a:t>
                      </a:r>
                      <a:r>
                        <a:rPr lang="zh-CN" altLang="en-US" sz="1050" u="none" strike="noStrike" dirty="0">
                          <a:effectLst/>
                        </a:rPr>
                        <a:t>个、妇女儿童之家</a:t>
                      </a:r>
                      <a:r>
                        <a:rPr lang="en-US" altLang="zh-CN" sz="1050" u="none" strike="noStrike" dirty="0">
                          <a:effectLst/>
                        </a:rPr>
                        <a:t>3</a:t>
                      </a:r>
                      <a:r>
                        <a:rPr lang="zh-CN" altLang="en-US" sz="1050" u="none" strike="noStrike" dirty="0">
                          <a:effectLst/>
                        </a:rPr>
                        <a:t>个。</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a:effectLst/>
                        </a:rPr>
                        <a:t>2024</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100</a:t>
                      </a:r>
                      <a:endParaRPr lang="en-US" altLang="zh-CN"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南江县妇女联合会</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179070">
                <a:tc>
                  <a:txBody>
                    <a:bodyPr/>
                    <a:lstStyle/>
                    <a:p>
                      <a:pPr algn="ctr" fontAlgn="ctr"/>
                      <a:r>
                        <a:rPr lang="zh-CN" altLang="en-US" sz="1050" u="none" strike="noStrike">
                          <a:effectLst/>
                        </a:rPr>
                        <a:t>六</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其他</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dirty="0">
                          <a:effectLst/>
                        </a:rPr>
                        <a:t>　</a:t>
                      </a:r>
                      <a:endParaRPr lang="zh-CN" altLang="en-US" sz="105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dirty="0">
                          <a:effectLst/>
                        </a:rPr>
                        <a:t>　</a:t>
                      </a:r>
                      <a:endParaRPr lang="zh-CN" altLang="en-US" sz="105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195</a:t>
                      </a:r>
                      <a:endParaRPr lang="en-US" altLang="zh-CN" sz="1050" b="1"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　</a:t>
                      </a:r>
                      <a:endParaRPr lang="zh-CN" altLang="en-US" sz="1050" b="1"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r h="532765">
                <a:tc>
                  <a:txBody>
                    <a:bodyPr/>
                    <a:lstStyle/>
                    <a:p>
                      <a:pPr algn="ctr" fontAlgn="ctr"/>
                      <a:r>
                        <a:rPr lang="en-US" altLang="zh-CN" sz="1050" u="none" strike="noStrike">
                          <a:effectLst/>
                        </a:rPr>
                        <a:t>18</a:t>
                      </a:r>
                      <a:endParaRPr lang="en-US" altLang="zh-CN"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zh-CN" altLang="en-US" sz="1050" u="none" strike="noStrike">
                          <a:effectLst/>
                        </a:rPr>
                        <a:t>其他</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a:effectLst/>
                        </a:rPr>
                        <a:t>南江县龙泉村乡村振兴示范点建设项目</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a:effectLst/>
                        </a:rPr>
                        <a:t>建设东西部协作农产品展销馆和非遗工坊展览馆；推广鲜食玉米种植</a:t>
                      </a:r>
                      <a:r>
                        <a:rPr lang="en-US" altLang="zh-CN" sz="1050" u="none" strike="noStrike">
                          <a:effectLst/>
                        </a:rPr>
                        <a:t>300</a:t>
                      </a:r>
                      <a:r>
                        <a:rPr lang="zh-CN" altLang="en-US" sz="1050" u="none" strike="noStrike">
                          <a:effectLst/>
                        </a:rPr>
                        <a:t>亩。</a:t>
                      </a:r>
                      <a:endParaRPr lang="zh-CN" altLang="en-US" sz="1050" b="0" i="0" u="none" strike="noStrike">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dirty="0">
                          <a:effectLst/>
                        </a:rPr>
                        <a:t>长赤镇龙泉村</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r" fontAlgn="ctr"/>
                      <a:r>
                        <a:rPr lang="en-US" altLang="zh-CN" sz="1050" u="none" strike="noStrike" dirty="0">
                          <a:effectLst/>
                        </a:rPr>
                        <a:t>2024</a:t>
                      </a:r>
                      <a:endParaRPr lang="en-US" altLang="zh-CN"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ctr" fontAlgn="ctr"/>
                      <a:r>
                        <a:rPr lang="en-US" altLang="zh-CN" sz="1050" u="none" strike="noStrike" dirty="0">
                          <a:effectLst/>
                        </a:rPr>
                        <a:t>195</a:t>
                      </a:r>
                      <a:endParaRPr lang="en-US" altLang="zh-CN"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c>
                  <a:txBody>
                    <a:bodyPr/>
                    <a:lstStyle/>
                    <a:p>
                      <a:pPr algn="l" fontAlgn="ctr"/>
                      <a:r>
                        <a:rPr lang="zh-CN" altLang="en-US" sz="1050" u="none" strike="noStrike" dirty="0">
                          <a:effectLst/>
                        </a:rPr>
                        <a:t>长赤镇龙泉村村民委员会</a:t>
                      </a:r>
                      <a:endParaRPr lang="zh-CN" altLang="en-US" sz="1050" b="0" i="0" u="none" strike="noStrike" dirty="0">
                        <a:solidFill>
                          <a:srgbClr val="000000"/>
                        </a:solidFill>
                        <a:effectLst/>
                        <a:latin typeface="华文仿宋" panose="02010600040101010101" pitchFamily="2" charset="-122"/>
                        <a:ea typeface="华文仿宋" panose="02010600040101010101" pitchFamily="2" charset="-122"/>
                      </a:endParaRPr>
                    </a:p>
                  </a:txBody>
                  <a:tcPr marL="2085" marR="2085" marT="2085" marB="0" anchor="ctr"/>
                </a:tc>
              </a:tr>
            </a:tbl>
          </a:graphicData>
        </a:graphic>
      </p:graphicFrame>
      <p:sp>
        <p:nvSpPr>
          <p:cNvPr id="5" name="矩形 3"/>
          <p:cNvSpPr>
            <a:spLocks noChangeArrowheads="1"/>
          </p:cNvSpPr>
          <p:nvPr/>
        </p:nvSpPr>
        <p:spPr bwMode="auto">
          <a:xfrm>
            <a:off x="467544" y="51470"/>
            <a:ext cx="2447765"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（三）帮扶项目</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23215" y="520700"/>
            <a:ext cx="2193290" cy="45720"/>
            <a:chOff x="688893" y="2574256"/>
            <a:chExt cx="7739508" cy="81111"/>
          </a:xfrm>
        </p:grpSpPr>
        <p:sp>
          <p:nvSpPr>
            <p:cNvPr id="3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pic>
        <p:nvPicPr>
          <p:cNvPr id="14056" name="Text_Box_137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4055" name="Text_Box_137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54" name="Text_Box_26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53" name="Text_Box_23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52" name="Text_Box_167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51" name="Text_Box_166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4050" name="Text_Box_163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49" name="Text_Box_160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48" name="Text_Box_18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47" name="Text_Box_17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46" name="Text_Box_14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45" name="Text_Box_11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44" name="Text_Box_26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43" name="Text_Box_23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42" name="Text_Box_167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41" name="Text_Box_163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40" name="Text_Box_160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39" name="Text_Box_18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38" name="Text_Box_17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37" name="Text_Box_14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36" name="Text_Box_11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35" name="Text_Box_26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34" name="Text_Box_23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33" name="Text_Box_167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32" name="Text_Box_163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31" name="Text_Box_160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30" name="Text_Box_18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29" name="Text_Box_17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28" name="Text_Box_14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27" name="Text_Box_11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26" name="Text_Box_137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25" name="Text_Box_26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24" name="Text_Box_23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23" name="Text_Box_167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22" name="Text_Box_163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21" name="Text_Box_160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20" name="Text_Box_18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19" name="Text_Box_17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18" name="Text_Box_14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17" name="Text_Box_11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4016" name="Text_Box_26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15" name="Text_Box_23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14" name="Text_Box_167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13" name="Text_Box_166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12" name="Text_Box_163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11" name="Text_Box_160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10" name="Text_Box_18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09" name="Text_Box_17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08" name="Text_Box_14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07" name="Text_Box_11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06" name="Text_Box_26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05" name="Text_Box_23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04" name="Text_Box_167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03" name="Text_Box_163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02" name="Text_Box_160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01" name="Text_Box_18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4000" name="Text_Box_17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99" name="Text_Box_14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98" name="Text_Box_11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97" name="Text_Box_26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96" name="Text_Box_23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95" name="Text_Box_167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94" name="Text_Box_163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93" name="Text_Box_160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92" name="Text_Box_18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91" name="Text_Box_17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90" name="Text_Box_14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89" name="Text_Box_11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88" name="Text_Box_137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87" name="Text_Box_26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86" name="Text_Box_23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85" name="Text_Box_167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84" name="Text_Box_163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83" name="Text_Box_160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82" name="Text_Box_18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81" name="Text_Box_17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80" name="Text_Box_14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79" name="Text_Box_11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78" name="Text_Box_26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77" name="Text_Box_23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76" name="Text_Box_167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75" name="Text_Box_166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74" name="Text_Box_163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73" name="Text_Box_160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72" name="Text_Box_18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71" name="Text_Box_17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70" name="Text_Box_14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69" name="Text_Box_11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68" name="Text_Box_26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67" name="Text_Box_23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66" name="Text_Box_167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65" name="Text_Box_163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64" name="Text_Box_160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63" name="Text_Box_18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62" name="Text_Box_17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61" name="Text_Box_14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60" name="Text_Box_11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59" name="Text_Box_26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58" name="Text_Box_23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57" name="Text_Box_167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56" name="Text_Box_163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55" name="Text_Box_160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54" name="Text_Box_18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53" name="Text_Box_17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52" name="Text_Box_14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51" name="Text_Box_11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50" name="Text_Box_137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49" name="Text_Box_26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48" name="Text_Box_23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47" name="Text_Box_167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46" name="Text_Box_163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45" name="Text_Box_160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44" name="Text_Box_18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43" name="Text_Box_17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42" name="Text_Box_14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41" name="Text_Box_11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40" name="Text_Box_26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39" name="Text_Box_23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38" name="Text_Box_167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37" name="Text_Box_166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36" name="Text_Box_163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35" name="Text_Box_160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34" name="Text_Box_18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33" name="Text_Box_17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32" name="Text_Box_14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31" name="Text_Box_11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30" name="Text_Box_26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29" name="Text_Box_23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28" name="Text_Box_167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27" name="Text_Box_163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26" name="Text_Box_160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25" name="Text_Box_18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24" name="Text_Box_17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23" name="Text_Box_14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22" name="Text_Box_11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21" name="Text_Box_166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20" name="Text_Box_137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19" name="Text_Box_166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918" name="Text_Box_137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17" name="Text_Box_166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916" name="Text_Box_137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915" name="Text_Box_166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914" name="Text_Box_137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913" name="Text_Box_137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12" name="Text_Box_166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911" name="Text_Box_137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10" name="Text_Box_166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09" name="Text_Box_137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08" name="Text_Box_166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07" name="Text_Box_166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06" name="Text_Box_166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905" name="Text_Box_137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04" name="Text_Box_137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03" name="Text_Box_166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902" name="Text_Box_22_SpCnt_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901" name="Text_Box_22_SpCnt_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900" name="Text_Box_22_SpCn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899" name="Text_Box_22_SpCnt_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898" name="Text_Box_22_SpCnt_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897" name="Text_Box_22_SpCnt_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896" name="Text_Box_22_SpCnt_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95" name="Text_Box_22_SpCnt_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94" name="Text_Box_22_SpCnt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93" name="Text_Box_22_SpCnt_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92" name="Text_Box_22_SpCnt_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91" name="Text_Box_22_SpCnt_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90" name="Text_Box_22_SpCnt_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89" name="Text_Box_22_SpCnt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888" name="Text_Box_17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87" name="Text_Box_137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86" name="Text_Box_26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85" name="Text_Box_163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84" name="Text_Box_167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83" name="Text_Box_11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82" name="Text_Box_137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81" name="Text_Box_23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80" name="Text_Box_137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79" name="Text_Box_23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78" name="Text_Box_11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77" name="Text_Box_14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76" name="Text_Box_18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75" name="Text_Box_23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74" name="Text_Box_160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73" name="Text_Box_17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72" name="Text_Box_26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71" name="Text_Box_14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70" name="Text_Box_14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69" name="Text_Box_18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68" name="Text_Box_167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67" name="Text_Box_11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66" name="Text_Box_14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65" name="Text_Box_167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64" name="Text_Box_163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63" name="Text_Box_23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62" name="Text_Box_160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61" name="Text_Box_166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60" name="Text_Box_26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59" name="Text_Box_11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58" name="Text_Box_163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57" name="Text_Box_26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56" name="Text_Box_137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55" name="Text_Box_23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54" name="Text_Box_14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53" name="Text_Box_167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52" name="Text_Box_166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51" name="Text_Box_26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50" name="Text_Box_167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49" name="Text_Box_137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48" name="Text_Box_137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47" name="Text_Box_18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46" name="Text_Box_18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45" name="Text_Box_163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44" name="Text_Box_160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43" name="Text_Box_17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42" name="Text_Box_137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41" name="Text_Box_23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40" name="Text_Box_167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39" name="Text_Box_23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38" name="Text_Box_26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37" name="Text_Box_11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36" name="Text_Box_163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35" name="Text_Box_11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34" name="Text_Box_163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33" name="Text_Box_167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32" name="Text_Box_166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31" name="Text_Box_23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30" name="Text_Box_167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29" name="Text_Box_23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28" name="Text_Box_167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27" name="Text_Box_17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26" name="Text_Box_14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25" name="Text_Box_11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24" name="Text_Box_18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23" name="Text_Box_137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22" name="Text_Box_166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21" name="Text_Box_26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20" name="Text_Box_166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19" name="Text_Box_160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18" name="Text_Box_14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17" name="Text_Box_166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816" name="Text_Box_167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15" name="Text_Box_167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14" name="Text_Box_163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13" name="Text_Box_160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12" name="Text_Box_18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11" name="Text_Box_17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10" name="Text_Box_167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09" name="Text_Box_137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08" name="Text_Box_11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07" name="Text_Box_26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06" name="Text_Box_23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05" name="Text_Box_167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04" name="Text_Box_163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03" name="Text_Box_160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02" name="Text_Box_137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801" name="Text_Box_17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800" name="Text_Box_18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99" name="Text_Box_17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98" name="Text_Box_160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97" name="Text_Box_11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96" name="Text_Box_23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95" name="Text_Box_167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94" name="Text_Box_11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93" name="Text_Box_18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92" name="Text_Box_23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91" name="Text_Box_11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90" name="Text_Box_160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89" name="Text_Box_167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88" name="Text_Box_160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87" name="Text_Box_18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86" name="Text_Box_14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85" name="Text_Box_11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84" name="Text_Box_137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83" name="Text_Box_167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82" name="Text_Box_160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81" name="Text_Box_18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80" name="Text_Box_17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79" name="Text_Box_11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78" name="Text_Box_23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77" name="Text_Box_167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76" name="Text_Box_160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75" name="Text_Box_18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74" name="Text_Box_167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73" name="Text_Box_11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72" name="Text_Box_167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71" name="Text_Box_167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70" name="Text_Box_18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69" name="Text_Box_18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68" name="Text_Box_26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67" name="Text_Box_23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66" name="Text_Box_11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65" name="Text_Box_167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64" name="Text_Box_167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63" name="Text_Box_160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62" name="Text_Box_18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61" name="Text_Box_14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60" name="Text_Box_11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59" name="Text_Box_163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58" name="Text_Box_14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57" name="Text_Box_166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56" name="Text_Box_166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55" name="Text_Box_137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54" name="Text_Box_160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53" name="Text_Box_17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52" name="Text_Box_17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51" name="Text_Box_166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50" name="Text_Box_26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49" name="Text_Box_160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48" name="Text_Box_11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47" name="Text_Box_160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46" name="Text_Box_26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45" name="Text_Box_17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44" name="Text_Box_163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43" name="Text_Box_14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42" name="Text_Box_11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41" name="Text_Box_14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40" name="Text_Box_17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39" name="Text_Box_163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38" name="Text_Box_26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37" name="Text_Box_17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36" name="Text_Box_160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35" name="Text_Box_11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34" name="Text_Box_11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33" name="Text_Box_26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32" name="Text_Box_23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31" name="Text_Box_23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30" name="Text_Box_23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29" name="Text_Box_167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28" name="Text_Box_167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27" name="Text_Box_163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26" name="Text_Box_26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25" name="Text_Box_163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24" name="Text_Box_163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23" name="Text_Box_18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22" name="Text_Box_137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21" name="Text_Box_137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20" name="Text_Box_11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19" name="Text_Box_23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18" name="Text_Box_14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17" name="Text_Box_11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16" name="Text_Box_23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15" name="Text_Box_23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14" name="Text_Box_17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13" name="Text_Box_167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12" name="Text_Box_137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11" name="Text_Box_26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10" name="Text_Box_166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09" name="Text_Box_137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08" name="Text_Box_166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07" name="Text_Box_163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06" name="Text_Box_23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05" name="Text_Box_166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04" name="Text_Box_26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703" name="Text_Box_163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02" name="Text_Box_163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701" name="Text_Box_23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700" name="Text_Box_166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99" name="Text_Box_17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98" name="Text_Box_26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97" name="Text_Box_18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96" name="Text_Box_166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95" name="Text_Box_26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94" name="Text_Box_160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93" name="Text_Box_163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92" name="Text_Box_166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91" name="Text_Box_137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90" name="Text_Box_11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89" name="Text_Box_23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88" name="Text_Box_160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87" name="Text_Box_137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86" name="Text_Box_137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85" name="Text_Box_160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84" name="Text_Box_167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83" name="Text_Box_17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82" name="Text_Box_17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81" name="Text_Box_18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80" name="Text_Box_17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79" name="Text_Box_14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78" name="Text_Box_14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77" name="Text_Box_137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76" name="Text_Box_137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75" name="Text_Box_18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74" name="Text_Box_14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73" name="Text_Box_167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72" name="Text_Box_163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71" name="Text_Box_26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70" name="Text_Box_14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69" name="Text_Box_167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68" name="Text_Box_166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67" name="Text_Box_23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66" name="Text_Box_137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65" name="Text_Box_166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64" name="Text_Box_163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63" name="Text_Box_137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62" name="Text_Box_137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61" name="Text_Box_160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60" name="Text_Box_160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59" name="Text_Box_166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58" name="Text_Box_166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57" name="Text_Box_14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56" name="Text_Box_18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55" name="Text_Box_14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54" name="Text_Box_167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53" name="Text_Box_160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52" name="Text_Box_18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51" name="Text_Box_137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50" name="Text_Box_166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49" name="Text_Box_18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48" name="Text_Box_14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47" name="Text_Box_23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46" name="Text_Box_167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45" name="Text_Box_137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44" name="Text_Box_17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43" name="Text_Box_26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42" name="Text_Box_163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41" name="Text_Box_18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40" name="Text_Box_26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39" name="Text_Box_18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38" name="Text_Box_23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37" name="Text_Box_11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36" name="Text_Box_14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35" name="Text_Box_18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34" name="Text_Box_23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33" name="Text_Box_14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32" name="Text_Box_18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31" name="Text_Box_14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30" name="Text_Box_23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29" name="Text_Box_167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28" name="Text_Box_160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27" name="Text_Box_14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26" name="Text_Box_137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25" name="Text_Box_163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24" name="Text_Box_160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23" name="Text_Box_17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22" name="Text_Box_163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21" name="Text_Box_166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20" name="Text_Box_11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19" name="Text_Box_11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18" name="Text_Box_26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17" name="Text_Box_166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16" name="Text_Box_160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15" name="Text_Box_11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14" name="Text_Box_23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13" name="Text_Box_166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12" name="Text_Box_166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11" name="Text_Box_163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10" name="Text_Box_166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09" name="Text_Box_137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08" name="Text_Box_137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07" name="Text_Box_26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06" name="Text_Box_14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605" name="Text_Box_137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04" name="Text_Box_167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603" name="Text_Box_160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02" name="Text_Box_17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01" name="Text_Box_166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600" name="Text_Box_26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99" name="Text_Box_11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98" name="Text_Box_18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97" name="Text_Box_160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96" name="Text_Box_26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95" name="Text_Box_167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94" name="Text_Box_160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93" name="Text_Box_18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92" name="Text_Box_163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91" name="Text_Box_163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90" name="Text_Box_18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89" name="Text_Box_18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88" name="Text_Box_14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87" name="Text_Box_18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86" name="Text_Box_160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85" name="Text_Box_166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84" name="Text_Box_23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83" name="Text_Box_163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82" name="Text_Box_14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81" name="Text_Box_137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80" name="Text_Box_11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79" name="Text_Box_160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78" name="Text_Box_17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77" name="Text_Box_167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76" name="Text_Box_17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75" name="Text_Box_17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74" name="Text_Box_166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73" name="Text_Box_166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72" name="Text_Box_166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71" name="Text_Box_18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70" name="Text_Box_14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69" name="Text_Box_11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68" name="Text_Box_23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67" name="Text_Box_26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66" name="Text_Box_160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65" name="Text_Box_166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64" name="Text_Box_23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63" name="Text_Box_160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62" name="Text_Box_17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61" name="Text_Box_23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60" name="Text_Box_163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59" name="Text_Box_17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58" name="Text_Box_17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57" name="Text_Box_137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56" name="Text_Box_23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55" name="Text_Box_23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54" name="Text_Box_160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53" name="Text_Box_11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52" name="Text_Box_11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51" name="Text_Box_18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50" name="Text_Box_166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49" name="Text_Box_18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48" name="Text_Box_18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47" name="Text_Box_167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46" name="Text_Box_26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45" name="Text_Box_18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44" name="Text_Box_137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43" name="Text_Box_163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42" name="Text_Box_11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41" name="Text_Box_26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40" name="Text_Box_14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39" name="Text_Box_167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38" name="Text_Box_23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37" name="Text_Box_160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36" name="Text_Box_18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35" name="Text_Box_14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34" name="Text_Box_14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33" name="Text_Box_11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32" name="Text_Box_23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31" name="Text_Box_14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30" name="Text_Box_166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29" name="Text_Box_17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28" name="Text_Box_137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27" name="Text_Box_11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26" name="Text_Box_166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25" name="Text_Box_26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24" name="Text_Box_17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23" name="Text_Box_166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22" name="Text_Box_137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21" name="Text_Box_23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20" name="Text_Box_167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19" name="Text_Box_11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18" name="Text_Box_160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17" name="Text_Box_166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16" name="Text_Box_14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15" name="Text_Box_14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14" name="Text_Box_18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13" name="Text_Box_23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12" name="Text_Box_137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11" name="Text_Box_160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10" name="Text_Box_166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09" name="Text_Box_160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08" name="Text_Box_166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07" name="Text_Box_167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06" name="Text_Box_11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505" name="Text_Box_160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504" name="Text_Box_166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03" name="Text_Box_167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02" name="Text_Box_18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01" name="Text_Box_18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500" name="Text_Box_160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99" name="Text_Box_167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98" name="Text_Box_18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97" name="Text_Box_14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96" name="Text_Box_14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95" name="Text_Box_160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94" name="Text_Box_166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93" name="Text_Box_14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92" name="Text_Box_160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91" name="Text_Box_17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90" name="Text_Box_23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89" name="Text_Box_14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88" name="Text_Box_23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87" name="Text_Box_14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86" name="Text_Box_23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85" name="Text_Box_167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84" name="Text_Box_166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83" name="Text_Box_137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82" name="Text_Box_163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81" name="Text_Box_18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80" name="Text_Box_18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79" name="Text_Box_23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78" name="Text_Box_160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77" name="Text_Box_160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76" name="Text_Box_14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75" name="Text_Box_167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74" name="Text_Box_163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73" name="Text_Box_137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72" name="Text_Box_17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71" name="Text_Box_166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70" name="Text_Box_26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69" name="Text_Box_14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68" name="Text_Box_163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67" name="Text_Box_167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66" name="Text_Box_17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65" name="Text_Box_17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64" name="Text_Box_26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63" name="Text_Box_137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62" name="Text_Box_163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61" name="Text_Box_137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60" name="Text_Box_17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59" name="Text_Box_18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58" name="Text_Box_26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57" name="Text_Box_166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56" name="Text_Box_163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55" name="Text_Box_11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54" name="Text_Box_17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53" name="Text_Box_166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52" name="Text_Box_26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51" name="Text_Box_11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50" name="Text_Box_163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49" name="Text_Box_14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48" name="Text_Box_17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47" name="Text_Box_137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46" name="Text_Box_26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45" name="Text_Box_11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44" name="Text_Box_163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43" name="Text_Box_23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42" name="Text_Box_17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41" name="Text_Box_18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40" name="Text_Box_26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39" name="Text_Box_137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38" name="Text_Box_163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37" name="Text_Box_160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36" name="Text_Box_17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35" name="Text_Box_11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34" name="Text_Box_26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33" name="Text_Box_14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32" name="Text_Box_167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31" name="Text_Box_17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30" name="Text_Box_137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29" name="Text_Box_11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28" name="Text_Box_163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27" name="Text_Box_26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26" name="Text_Box_167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25" name="Text_Box_18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24" name="Text_Box_166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23" name="Text_Box_14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22" name="Text_Box_14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21" name="Text_Box_137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20" name="Text_Box_160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19" name="Text_Box_137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18" name="Text_Box_18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17" name="Text_Box_11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16" name="Text_Box_26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15" name="Text_Box_14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14" name="Text_Box_23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13" name="Text_Box_163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12" name="Text_Box_11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11" name="Text_Box_26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10" name="Text_Box_160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09" name="Text_Box_17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08" name="Text_Box_11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07" name="Text_Box_18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06" name="Text_Box_17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05" name="Text_Box_137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404" name="Text_Box_137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03" name="Text_Box_26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402" name="Text_Box_26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01" name="Text_Box_163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400" name="Text_Box_23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99" name="Text_Box_17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98" name="Text_Box_26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97" name="Text_Box_18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96" name="Text_Box_160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95" name="Text_Box_163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94" name="Text_Box_17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93" name="Text_Box_23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92" name="Text_Box_26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91" name="Text_Box_163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90" name="Text_Box_14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89" name="Text_Box_23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88" name="Text_Box_166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87" name="Text_Box_11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86" name="Text_Box_17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85" name="Text_Box_26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84" name="Text_Box_163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83" name="Text_Box_163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82" name="Text_Box_166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81" name="Text_Box_26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80" name="Text_Box_160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79" name="Text_Box_17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78" name="Text_Box_167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77" name="Text_Box_163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76" name="Text_Box_14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75" name="Text_Box_26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74" name="Text_Box_11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73" name="Text_Box_17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72" name="Text_Box_11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71" name="Text_Box_163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70" name="Text_Box_17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69" name="Text_Box_137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68" name="Text_Box_163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67" name="Text_Box_26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66" name="Text_Box_167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65" name="Text_Box_167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64" name="Text_Box_17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63" name="Text_Box_163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62" name="Text_Box_166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5" y="1059220"/>
            <a:ext cx="172053" cy="7937"/>
          </a:xfrm>
          <a:prstGeom prst="rect">
            <a:avLst/>
          </a:prstGeom>
          <a:noFill/>
          <a:extLst>
            <a:ext uri="{909E8E84-426E-40DD-AFC4-6F175D3DCCD1}">
              <a14:hiddenFill xmlns:a14="http://schemas.microsoft.com/office/drawing/2010/main">
                <a:solidFill>
                  <a:srgbClr val="FFFFFF"/>
                </a:solidFill>
              </a14:hiddenFill>
            </a:ext>
          </a:extLst>
        </p:spPr>
      </p:pic>
      <p:pic>
        <p:nvPicPr>
          <p:cNvPr id="13361" name="Text_Box_26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96" y="1059220"/>
            <a:ext cx="175637"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60" name="Text_Box_22_SpCnt_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59" name="Text_Box_22_SpCnt_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58" name="Text_Box_22_SpCnt_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57" name="Text_Box_22_SpCnt_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56" name="Text_Box_22_SpC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55" name="Text_Box_22_SpCnt_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54" name="Text_Box_22_SpCnt_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53" name="Text_Box_22_SpCnt_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52" name="Text_Box_22_SpCnt_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51" name="Text_Box_22_SpCnt_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50" name="Text_Box_22_SpCnt_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49" name="Text_Box_22_SpCnt_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48" name="Text_Box_22_SpCnt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47" name="Text_Box_22_SpCnt_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46" name="Text_Box_22_SpCnt_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45" name="Text_Box_22_SpCnt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44" name="Text_Box_22_SpCnt_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43" name="Text_Box_22_SpCnt_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42" name="Text_Box_22_SpCnt_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41" name="Text_Box_22_SpCnt_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40" name="Text_Box_22_SpCnt_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39" name="Text_Box_22_SpCnt_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38" name="Text_Box_22_SpCnt_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37" name="Text_Box_22_SpCnt_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36" name="Text_Box_22_SpCnt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35" name="Text_Box_22_SpCnt_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34" name="Text_Box_22_SpCnt_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33" name="Text_Box_22_SpCnt_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32" name="Text_Box_22_SpCnt_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31" name="Text_Box_22_SpCnt_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30" name="Text_Box_22_SpCnt_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29" name="Text_Box_22_SpCnt_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28" name="Text_Box_22_SpCnt_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27" name="Text_Box_22_SpCnt_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Text_Box_22_SpCnt_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25" name="Text_Box_22_SpCnt_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24" name="Text_Box_22_SpCnt_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23" name="Text_Box_22_SpCnt_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22" name="Text_Box_22_SpCnt_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21" name="Text_Box_22_SpCnt_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Text_Box_22_SpCnt_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19" name="Text_Box_22_SpCnt_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Text_Box_22_SpCnt_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17" name="Text_Box_22_SpCnt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793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Text_Box_22_SpCnt_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Text_Box_22_SpCnt_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Text_Box_22_SpCnt_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46" y="1059220"/>
            <a:ext cx="189975" cy="11112"/>
          </a:xfrm>
          <a:prstGeom prst="rect">
            <a:avLst/>
          </a:prstGeom>
          <a:noFill/>
          <a:extLst>
            <a:ext uri="{909E8E84-426E-40DD-AFC4-6F175D3DCCD1}">
              <a14:hiddenFill xmlns:a14="http://schemas.microsoft.com/office/drawing/2010/main">
                <a:solidFill>
                  <a:srgbClr val="FFFFFF"/>
                </a:solidFill>
              </a14:hiddenFill>
            </a:ext>
          </a:extLst>
        </p:spPr>
      </p:pic>
      <p:pic>
        <p:nvPicPr>
          <p:cNvPr id="13313" name="Text_Box_22_SpCnt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633" y="1059220"/>
            <a:ext cx="197146" cy="22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格 5"/>
          <p:cNvGraphicFramePr/>
          <p:nvPr>
            <p:custDataLst>
              <p:tags r:id="rId1"/>
            </p:custDataLst>
          </p:nvPr>
        </p:nvGraphicFramePr>
        <p:xfrm>
          <a:off x="323526" y="539115"/>
          <a:ext cx="8496947" cy="4461192"/>
        </p:xfrm>
        <a:graphic>
          <a:graphicData uri="http://schemas.openxmlformats.org/drawingml/2006/table">
            <a:tbl>
              <a:tblPr>
                <a:tableStyleId>{21E4AEA4-8DFA-4A89-87EB-49C32662AFE0}</a:tableStyleId>
              </a:tblPr>
              <a:tblGrid>
                <a:gridCol w="363381"/>
                <a:gridCol w="882017"/>
                <a:gridCol w="514622"/>
                <a:gridCol w="578866"/>
                <a:gridCol w="837181"/>
                <a:gridCol w="3934948"/>
                <a:gridCol w="377434"/>
                <a:gridCol w="1008498"/>
              </a:tblGrid>
              <a:tr h="265430">
                <a:tc gridSpan="8">
                  <a:txBody>
                    <a:bodyPr/>
                    <a:lstStyle/>
                    <a:p>
                      <a:pPr marL="6350" indent="0" algn="ctr" fontAlgn="ctr"/>
                      <a:r>
                        <a:rPr lang="zh-CN" altLang="en-US" sz="1400" dirty="0"/>
                        <a:t>宜宾市结对帮扶南江县</a:t>
                      </a:r>
                      <a:r>
                        <a:rPr lang="en-US" altLang="zh-CN" sz="1400" dirty="0"/>
                        <a:t>2024</a:t>
                      </a:r>
                      <a:r>
                        <a:rPr lang="zh-CN" altLang="en-US" sz="1400" dirty="0"/>
                        <a:t>年项目推进情况表</a:t>
                      </a:r>
                      <a:endParaRPr lang="zh-CN" altLang="en-US" sz="1400" b="0" i="0" dirty="0">
                        <a:solidFill>
                          <a:srgbClr val="000000"/>
                        </a:solidFill>
                        <a:latin typeface="方正小标宋简体" panose="02010601030101010101" pitchFamily="2" charset="-122"/>
                        <a:ea typeface="方正小标宋简体" panose="02010601030101010101" pitchFamily="2" charset="-122"/>
                      </a:endParaRPr>
                    </a:p>
                  </a:txBody>
                  <a:tcPr marL="6667" marR="6667" marT="6667" anchor="ctr"/>
                </a:tc>
                <a:tc hMerge="1">
                  <a:txBody>
                    <a:bodyPr/>
                    <a:lstStyle/>
                    <a:p>
                      <a:endParaRPr lang="zh-CN"/>
                    </a:p>
                  </a:txBody>
                  <a:tcPr>
                    <a:lnT>
                      <a:noFill/>
                    </a:lnT>
                    <a:lnB w="6350" cap="flat" cmpd="sng">
                      <a:solidFill>
                        <a:srgbClr val="000000"/>
                      </a:solidFill>
                      <a:prstDash val="solid"/>
                      <a:headEnd type="none" w="med" len="med"/>
                      <a:tailEnd type="none" w="med" len="med"/>
                    </a:lnB>
                  </a:tcPr>
                </a:tc>
                <a:tc hMerge="1">
                  <a:txBody>
                    <a:bodyPr/>
                    <a:lstStyle/>
                    <a:p>
                      <a:endParaRPr lang="zh-CN"/>
                    </a:p>
                  </a:txBody>
                  <a:tcPr>
                    <a:lnT>
                      <a:noFill/>
                    </a:lnT>
                    <a:lnB w="6350" cap="flat" cmpd="sng">
                      <a:solidFill>
                        <a:srgbClr val="000000"/>
                      </a:solidFill>
                      <a:prstDash val="solid"/>
                      <a:headEnd type="none" w="med" len="med"/>
                      <a:tailEnd type="none" w="med" len="med"/>
                    </a:lnB>
                  </a:tcPr>
                </a:tc>
                <a:tc hMerge="1">
                  <a:txBody>
                    <a:bodyPr/>
                    <a:lstStyle/>
                    <a:p>
                      <a:endParaRPr lang="zh-CN"/>
                    </a:p>
                  </a:txBody>
                  <a:tcPr>
                    <a:lnT>
                      <a:noFill/>
                    </a:lnT>
                    <a:lnB w="6350" cap="flat" cmpd="sng">
                      <a:solidFill>
                        <a:srgbClr val="000000"/>
                      </a:solidFill>
                      <a:prstDash val="solid"/>
                      <a:headEnd type="none" w="med" len="med"/>
                      <a:tailEnd type="none" w="med" len="med"/>
                    </a:lnB>
                  </a:tcPr>
                </a:tc>
                <a:tc hMerge="1">
                  <a:txBody>
                    <a:bodyPr/>
                    <a:lstStyle/>
                    <a:p>
                      <a:endParaRPr lang="zh-CN"/>
                    </a:p>
                  </a:txBody>
                  <a:tcPr>
                    <a:lnT>
                      <a:noFill/>
                    </a:lnT>
                    <a:lnB w="6350" cap="flat" cmpd="sng">
                      <a:solidFill>
                        <a:srgbClr val="000000"/>
                      </a:solidFill>
                      <a:prstDash val="solid"/>
                      <a:headEnd type="none" w="med" len="med"/>
                      <a:tailEnd type="none" w="med" len="med"/>
                    </a:lnB>
                  </a:tcPr>
                </a:tc>
                <a:tc hMerge="1">
                  <a:txBody>
                    <a:bodyPr/>
                    <a:lstStyle/>
                    <a:p>
                      <a:endParaRPr lang="zh-CN"/>
                    </a:p>
                  </a:txBody>
                  <a:tcPr>
                    <a:lnT>
                      <a:noFill/>
                    </a:lnT>
                    <a:lnB w="6350" cap="flat" cmpd="sng">
                      <a:solidFill>
                        <a:srgbClr val="000000"/>
                      </a:solidFill>
                      <a:prstDash val="solid"/>
                      <a:headEnd type="none" w="med" len="med"/>
                      <a:tailEnd type="none" w="med" len="med"/>
                    </a:lnB>
                  </a:tcPr>
                </a:tc>
                <a:tc hMerge="1">
                  <a:txBody>
                    <a:bodyPr/>
                    <a:lstStyle/>
                    <a:p>
                      <a:endParaRPr lang="zh-CN"/>
                    </a:p>
                  </a:txBody>
                  <a:tcPr>
                    <a:lnT>
                      <a:noFill/>
                    </a:lnT>
                    <a:lnB w="6350" cap="flat" cmpd="sng">
                      <a:solidFill>
                        <a:srgbClr val="000000"/>
                      </a:solidFill>
                      <a:prstDash val="solid"/>
                      <a:headEnd type="none" w="med" len="med"/>
                      <a:tailEnd type="none" w="med" len="med"/>
                    </a:lnB>
                  </a:tcPr>
                </a:tc>
                <a:tc hMerge="1">
                  <a:txBody>
                    <a:bodyPr/>
                    <a:lstStyle/>
                    <a:p>
                      <a:endParaRPr lang="zh-CN"/>
                    </a:p>
                  </a:txBody>
                  <a:tcPr>
                    <a:lnR>
                      <a:noFill/>
                    </a:lnR>
                    <a:lnT>
                      <a:noFill/>
                    </a:lnT>
                    <a:lnB w="6350" cap="flat" cmpd="sng">
                      <a:solidFill>
                        <a:srgbClr val="000000"/>
                      </a:solidFill>
                      <a:prstDash val="solid"/>
                      <a:headEnd type="none" w="med" len="med"/>
                      <a:tailEnd type="none" w="med" len="med"/>
                    </a:lnB>
                  </a:tcPr>
                </a:tc>
              </a:tr>
              <a:tr h="535305">
                <a:tc>
                  <a:txBody>
                    <a:bodyPr/>
                    <a:lstStyle/>
                    <a:p>
                      <a:pPr marL="6350" indent="0" algn="ctr" fontAlgn="ctr"/>
                      <a:r>
                        <a:rPr lang="zh-CN" altLang="en-US" sz="800" dirty="0"/>
                        <a:t>序号</a:t>
                      </a:r>
                      <a:endParaRPr lang="zh-CN" altLang="en-US" sz="800" b="0" i="0" dirty="0">
                        <a:solidFill>
                          <a:srgbClr val="000000"/>
                        </a:solidFill>
                        <a:latin typeface="黑体" panose="02010600030101010101" pitchFamily="49" charset="-122"/>
                        <a:ea typeface="黑体" panose="02010600030101010101" pitchFamily="49" charset="-122"/>
                      </a:endParaRPr>
                    </a:p>
                  </a:txBody>
                  <a:tcPr marL="6667" marR="6667" marT="6667" anchor="ctr"/>
                </a:tc>
                <a:tc>
                  <a:txBody>
                    <a:bodyPr/>
                    <a:lstStyle/>
                    <a:p>
                      <a:pPr marL="6350" indent="0" algn="ctr" fontAlgn="ctr"/>
                      <a:r>
                        <a:rPr lang="zh-CN" altLang="en-US" sz="800" dirty="0"/>
                        <a:t>项目名称</a:t>
                      </a:r>
                      <a:endParaRPr lang="zh-CN" altLang="en-US" sz="800" b="0" i="0" dirty="0">
                        <a:solidFill>
                          <a:srgbClr val="000000"/>
                        </a:solidFill>
                        <a:latin typeface="黑体" panose="02010600030101010101" pitchFamily="49" charset="-122"/>
                        <a:ea typeface="黑体" panose="02010600030101010101" pitchFamily="49" charset="-122"/>
                      </a:endParaRPr>
                    </a:p>
                  </a:txBody>
                  <a:tcPr marL="6667" marR="6667" marT="6667" anchor="ctr"/>
                </a:tc>
                <a:tc>
                  <a:txBody>
                    <a:bodyPr/>
                    <a:lstStyle/>
                    <a:p>
                      <a:pPr marL="6350" indent="0" algn="ctr" fontAlgn="ctr"/>
                      <a:r>
                        <a:rPr lang="zh-CN" altLang="en-US" sz="800"/>
                        <a:t>建设性质</a:t>
                      </a:r>
                      <a:endParaRPr lang="zh-CN" altLang="en-US" sz="800" b="0" i="0">
                        <a:solidFill>
                          <a:srgbClr val="000000"/>
                        </a:solidFill>
                        <a:latin typeface="黑体" panose="02010600030101010101" pitchFamily="49" charset="-122"/>
                        <a:ea typeface="黑体" panose="02010600030101010101" pitchFamily="49" charset="-122"/>
                      </a:endParaRPr>
                    </a:p>
                  </a:txBody>
                  <a:tcPr marL="6667" marR="6667" marT="6667" anchor="ctr"/>
                </a:tc>
                <a:tc>
                  <a:txBody>
                    <a:bodyPr/>
                    <a:lstStyle/>
                    <a:p>
                      <a:pPr marL="6350" indent="0" algn="ctr" fontAlgn="ctr"/>
                      <a:r>
                        <a:rPr lang="zh-CN" altLang="en-US" sz="800"/>
                        <a:t>建设年限</a:t>
                      </a:r>
                      <a:endParaRPr lang="zh-CN" altLang="en-US" sz="800" b="0" i="0">
                        <a:solidFill>
                          <a:srgbClr val="000000"/>
                        </a:solidFill>
                        <a:latin typeface="黑体" panose="02010600030101010101" pitchFamily="49" charset="-122"/>
                        <a:ea typeface="黑体" panose="02010600030101010101" pitchFamily="49" charset="-122"/>
                      </a:endParaRPr>
                    </a:p>
                  </a:txBody>
                  <a:tcPr marL="6667" marR="6667" marT="6667" anchor="ctr"/>
                </a:tc>
                <a:tc>
                  <a:txBody>
                    <a:bodyPr/>
                    <a:lstStyle/>
                    <a:p>
                      <a:pPr marL="6350" indent="0" algn="ctr" fontAlgn="ctr"/>
                      <a:r>
                        <a:rPr lang="zh-CN" altLang="en-US" sz="800" dirty="0"/>
                        <a:t>建设地点</a:t>
                      </a:r>
                      <a:endParaRPr lang="zh-CN" altLang="en-US" sz="800" b="0" i="0" dirty="0">
                        <a:solidFill>
                          <a:srgbClr val="000000"/>
                        </a:solidFill>
                        <a:latin typeface="黑体" panose="02010600030101010101" pitchFamily="49" charset="-122"/>
                        <a:ea typeface="黑体" panose="02010600030101010101" pitchFamily="49" charset="-122"/>
                      </a:endParaRPr>
                    </a:p>
                  </a:txBody>
                  <a:tcPr marL="6667" marR="6667" marT="6667" anchor="ctr"/>
                </a:tc>
                <a:tc>
                  <a:txBody>
                    <a:bodyPr/>
                    <a:lstStyle/>
                    <a:p>
                      <a:pPr marL="6350" indent="0" algn="ctr" fontAlgn="ctr"/>
                      <a:r>
                        <a:rPr lang="zh-CN" altLang="en-US" sz="800" dirty="0"/>
                        <a:t>主要建设内容及规模</a:t>
                      </a:r>
                      <a:endParaRPr lang="zh-CN" altLang="en-US" sz="800" b="0" i="0" dirty="0">
                        <a:solidFill>
                          <a:srgbClr val="000000"/>
                        </a:solidFill>
                        <a:latin typeface="黑体" panose="02010600030101010101" pitchFamily="49" charset="-122"/>
                        <a:ea typeface="黑体" panose="02010600030101010101" pitchFamily="49" charset="-122"/>
                      </a:endParaRPr>
                    </a:p>
                  </a:txBody>
                  <a:tcPr marL="6667" marR="6667" marT="6667" anchor="ctr"/>
                </a:tc>
                <a:tc>
                  <a:txBody>
                    <a:bodyPr/>
                    <a:lstStyle/>
                    <a:p>
                      <a:pPr marL="6350" indent="0" algn="ctr" fontAlgn="ctr"/>
                      <a:r>
                        <a:rPr lang="zh-CN" altLang="en-US" sz="800"/>
                        <a:t>项目</a:t>
                      </a:r>
                      <a:br>
                        <a:rPr lang="zh-CN" altLang="en-US" sz="800"/>
                      </a:br>
                      <a:r>
                        <a:rPr lang="zh-CN" altLang="en-US" sz="800"/>
                        <a:t>总投资</a:t>
                      </a:r>
                      <a:endParaRPr lang="zh-CN" altLang="en-US" sz="800" b="0" i="0">
                        <a:solidFill>
                          <a:srgbClr val="000000"/>
                        </a:solidFill>
                        <a:latin typeface="黑体" panose="02010600030101010101" pitchFamily="49" charset="-122"/>
                        <a:ea typeface="黑体" panose="02010600030101010101" pitchFamily="49" charset="-122"/>
                      </a:endParaRPr>
                    </a:p>
                  </a:txBody>
                  <a:tcPr marL="6667" marR="6667" marT="6667" anchor="ctr"/>
                </a:tc>
                <a:tc>
                  <a:txBody>
                    <a:bodyPr/>
                    <a:lstStyle/>
                    <a:p>
                      <a:pPr marL="6350" indent="0" algn="ctr" fontAlgn="ctr"/>
                      <a:r>
                        <a:rPr lang="zh-CN" altLang="en-US" sz="800"/>
                        <a:t>计划投入帮扶总资金</a:t>
                      </a:r>
                      <a:br>
                        <a:rPr lang="zh-CN" altLang="en-US" sz="800"/>
                      </a:br>
                      <a:r>
                        <a:rPr lang="en-US" altLang="zh-CN" sz="800"/>
                        <a:t>(</a:t>
                      </a:r>
                      <a:r>
                        <a:rPr lang="zh-CN" altLang="en-US" sz="800"/>
                        <a:t>（</a:t>
                      </a:r>
                      <a:r>
                        <a:rPr lang="en-US" altLang="zh-CN" sz="800"/>
                        <a:t>2023</a:t>
                      </a:r>
                      <a:r>
                        <a:rPr lang="zh-CN" altLang="en-US" sz="800"/>
                        <a:t>年</a:t>
                      </a:r>
                      <a:r>
                        <a:rPr lang="en-US" altLang="zh-CN" sz="800"/>
                        <a:t>1000</a:t>
                      </a:r>
                      <a:r>
                        <a:rPr lang="zh-CN" altLang="en-US" sz="800"/>
                        <a:t>万元</a:t>
                      </a:r>
                      <a:r>
                        <a:rPr lang="en-US" altLang="zh-CN" sz="800"/>
                        <a:t>,</a:t>
                      </a:r>
                      <a:br>
                        <a:rPr lang="en-US" altLang="zh-CN" sz="800"/>
                      </a:br>
                      <a:r>
                        <a:rPr lang="en-US" altLang="zh-CN" sz="800"/>
                        <a:t>2024</a:t>
                      </a:r>
                      <a:r>
                        <a:rPr lang="zh-CN" altLang="en-US" sz="800"/>
                        <a:t>年</a:t>
                      </a:r>
                      <a:r>
                        <a:rPr lang="en-US" altLang="zh-CN" sz="800"/>
                        <a:t>3150</a:t>
                      </a:r>
                      <a:r>
                        <a:rPr lang="zh-CN" altLang="en-US" sz="800"/>
                        <a:t>万元）</a:t>
                      </a:r>
                      <a:endParaRPr lang="zh-CN" altLang="en-US" sz="800" b="0" i="0">
                        <a:solidFill>
                          <a:srgbClr val="000000"/>
                        </a:solidFill>
                        <a:latin typeface="黑体" panose="02010600030101010101" pitchFamily="49" charset="-122"/>
                        <a:ea typeface="黑体" panose="02010600030101010101" pitchFamily="49" charset="-122"/>
                      </a:endParaRPr>
                    </a:p>
                  </a:txBody>
                  <a:tcPr marL="6667" marR="6667" marT="6667" anchor="ctr"/>
                </a:tc>
              </a:tr>
              <a:tr h="565150">
                <a:tc>
                  <a:txBody>
                    <a:bodyPr/>
                    <a:lstStyle/>
                    <a:p>
                      <a:pPr marL="6350" indent="0" algn="ctr" fontAlgn="ctr"/>
                      <a:r>
                        <a:rPr lang="en-US" altLang="zh-CN" sz="800"/>
                        <a:t>1</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宜南酒产业项目基础设施建设</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新建</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2023-2024</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南江县东榆工业园区</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l" fontAlgn="ctr"/>
                      <a:r>
                        <a:rPr lang="zh-CN" altLang="en-US" sz="800" dirty="0"/>
                        <a:t>支持宜南酒产业园区建设，占地面积约</a:t>
                      </a:r>
                      <a:r>
                        <a:rPr lang="en-US" altLang="zh-CN" sz="800" dirty="0"/>
                        <a:t>35</a:t>
                      </a:r>
                      <a:r>
                        <a:rPr lang="zh-CN" altLang="en-US" sz="800" dirty="0"/>
                        <a:t>亩，新建标准化厂房</a:t>
                      </a:r>
                      <a:r>
                        <a:rPr lang="en-US" altLang="zh-CN" sz="800" dirty="0"/>
                        <a:t>2500</a:t>
                      </a:r>
                      <a:r>
                        <a:rPr lang="zh-CN" altLang="en-US" sz="800" dirty="0"/>
                        <a:t>平方米，管理用房</a:t>
                      </a:r>
                      <a:r>
                        <a:rPr lang="en-US" altLang="zh-CN" sz="800" dirty="0"/>
                        <a:t>4500</a:t>
                      </a:r>
                      <a:r>
                        <a:rPr lang="zh-CN" altLang="en-US" sz="800" dirty="0"/>
                        <a:t>平方米，仓库</a:t>
                      </a:r>
                      <a:r>
                        <a:rPr lang="en-US" altLang="zh-CN" sz="800" dirty="0"/>
                        <a:t>2500</a:t>
                      </a:r>
                      <a:r>
                        <a:rPr lang="zh-CN" altLang="en-US" sz="800" dirty="0"/>
                        <a:t>平方米，配套充电设施，供电、供气、供排水、垃圾污水处理、数字导览系统等附属工程及相关设备设施。</a:t>
                      </a:r>
                      <a:endParaRPr lang="zh-CN" altLang="en-US" sz="800" b="0" i="0" dirty="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7500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2000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r>
              <a:tr h="302260">
                <a:tc>
                  <a:txBody>
                    <a:bodyPr/>
                    <a:lstStyle/>
                    <a:p>
                      <a:pPr marL="6350" indent="0" algn="ctr" fontAlgn="ctr"/>
                      <a:r>
                        <a:rPr lang="en-US" altLang="zh-CN" sz="800"/>
                        <a:t>2</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宜南茶产业项目基础设施建设</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新建</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2023-2024</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南江县云顶镇</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l" fontAlgn="ctr"/>
                      <a:r>
                        <a:rPr lang="zh-CN" altLang="en-US" sz="800" dirty="0"/>
                        <a:t>支持新建标准化厂房</a:t>
                      </a:r>
                      <a:r>
                        <a:rPr lang="en-US" altLang="zh-CN" sz="800" dirty="0"/>
                        <a:t>2000</a:t>
                      </a:r>
                      <a:r>
                        <a:rPr lang="zh-CN" altLang="en-US" sz="800" dirty="0"/>
                        <a:t>平方米，配套建设茶叶转运、仓库、交易市场等基础设施。</a:t>
                      </a:r>
                      <a:endParaRPr lang="zh-CN" altLang="en-US" sz="800" b="0" i="0" dirty="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2800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300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r>
              <a:tr h="301625">
                <a:tc>
                  <a:txBody>
                    <a:bodyPr/>
                    <a:lstStyle/>
                    <a:p>
                      <a:pPr marL="6350" indent="0" algn="ctr" fontAlgn="ctr"/>
                      <a:r>
                        <a:rPr lang="en-US" altLang="zh-CN" sz="800"/>
                        <a:t>3</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南江县特色优势产业扶持项目</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新建</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2024</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l" fontAlgn="ctr"/>
                      <a:r>
                        <a:rPr lang="zh-CN" altLang="en-US" sz="800"/>
                        <a:t>给予特色优势产业生产设备购置补助，支持购置酒产业、茶产业生产设备各</a:t>
                      </a:r>
                      <a:r>
                        <a:rPr lang="en-US" altLang="zh-CN" sz="800"/>
                        <a:t>1</a:t>
                      </a:r>
                      <a:r>
                        <a:rPr lang="zh-CN" altLang="en-US" sz="800"/>
                        <a:t>套。</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1800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600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r>
              <a:tr h="300990">
                <a:tc>
                  <a:txBody>
                    <a:bodyPr/>
                    <a:lstStyle/>
                    <a:p>
                      <a:pPr marL="6350" indent="0" algn="ctr" fontAlgn="ctr"/>
                      <a:r>
                        <a:rPr lang="en-US" altLang="zh-CN" sz="800"/>
                        <a:t>4</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南江县龙头企业培育扶持项目</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新建</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2024</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l" fontAlgn="ctr"/>
                      <a:r>
                        <a:rPr lang="zh-CN" altLang="en-US" sz="800" dirty="0"/>
                        <a:t>帮扶</a:t>
                      </a:r>
                      <a:r>
                        <a:rPr lang="en-US" altLang="zh-CN" sz="800" dirty="0"/>
                        <a:t>2</a:t>
                      </a:r>
                      <a:r>
                        <a:rPr lang="zh-CN" altLang="en-US" sz="800" dirty="0"/>
                        <a:t>个南江县当地龙头企业发展，协助市场培育，帮助拓展销售渠道，发挥龙头企业带动作用。</a:t>
                      </a:r>
                      <a:endParaRPr lang="zh-CN" altLang="en-US" sz="800" b="0" i="0" dirty="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170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170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r>
              <a:tr h="565785">
                <a:tc>
                  <a:txBody>
                    <a:bodyPr/>
                    <a:lstStyle/>
                    <a:p>
                      <a:pPr marL="6350" indent="0" algn="ctr" fontAlgn="ctr"/>
                      <a:r>
                        <a:rPr lang="en-US" altLang="zh-CN" sz="800"/>
                        <a:t>5</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村集体经济产业项目</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新建</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2024</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沙河镇、高塔镇、红光镇、公山镇</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l" fontAlgn="ctr"/>
                      <a:r>
                        <a:rPr lang="zh-CN" altLang="en-US" sz="800" dirty="0"/>
                        <a:t>扶持沙河镇红旗村（水果种植产业）、高塔镇新华村（黄羊养殖产业）、高家河村（白鹅养殖产业）发展壮大新型农村集体经济，以点带面发展壮大新型农村集体经济，拓宽村集体经济收入渠道。参与支持三个中省扶持发展新型农村集体经济项目。</a:t>
                      </a:r>
                      <a:endParaRPr lang="zh-CN" altLang="en-US" sz="800" b="0" i="0" dirty="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195</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195</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r>
              <a:tr h="431800">
                <a:tc>
                  <a:txBody>
                    <a:bodyPr/>
                    <a:lstStyle/>
                    <a:p>
                      <a:pPr marL="6350" indent="0" algn="ctr" fontAlgn="ctr"/>
                      <a:r>
                        <a:rPr lang="en-US" altLang="zh-CN" sz="800"/>
                        <a:t>6</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农村人居环境</a:t>
                      </a:r>
                      <a:br>
                        <a:rPr lang="zh-CN" altLang="en-US" sz="800"/>
                      </a:br>
                      <a:r>
                        <a:rPr lang="zh-CN" altLang="en-US" sz="800"/>
                        <a:t>综合治理项目</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新建</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2024</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沙河镇、大河镇、公山镇、光雾山镇、高塔镇</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l" fontAlgn="ctr"/>
                      <a:r>
                        <a:rPr lang="zh-CN" altLang="en-US" sz="800" dirty="0"/>
                        <a:t>开展与沙河镇红旗村、高塔镇新华村、大河镇莲花石村、光雾山镇桃源村、公山镇跃进村</a:t>
                      </a:r>
                      <a:r>
                        <a:rPr lang="en-US" altLang="zh-CN" sz="800" dirty="0"/>
                        <a:t>5</a:t>
                      </a:r>
                      <a:r>
                        <a:rPr lang="zh-CN" altLang="en-US" sz="800" dirty="0"/>
                        <a:t>个联系村党组织结对共建，在</a:t>
                      </a:r>
                      <a:r>
                        <a:rPr lang="en-US" altLang="zh-CN" sz="800" dirty="0"/>
                        <a:t>5</a:t>
                      </a:r>
                      <a:r>
                        <a:rPr lang="zh-CN" altLang="en-US" sz="800" dirty="0"/>
                        <a:t>个联系村实施农村人居环境综合治理项目。</a:t>
                      </a:r>
                      <a:endParaRPr lang="zh-CN" altLang="en-US" sz="800" b="0" i="0" dirty="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300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300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r>
              <a:tr h="414655">
                <a:tc>
                  <a:txBody>
                    <a:bodyPr/>
                    <a:lstStyle/>
                    <a:p>
                      <a:pPr marL="6350" indent="0" algn="ctr" fontAlgn="ctr"/>
                      <a:r>
                        <a:rPr lang="en-US" altLang="zh-CN" sz="800"/>
                        <a:t>7</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南江县留守女童平安手环服务项目</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新建</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2024</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l" fontAlgn="ctr"/>
                      <a:r>
                        <a:rPr lang="zh-CN" altLang="en-US" sz="800"/>
                        <a:t>为南江县约</a:t>
                      </a:r>
                      <a:r>
                        <a:rPr lang="en-US" altLang="zh-CN" sz="800"/>
                        <a:t>4400</a:t>
                      </a:r>
                      <a:r>
                        <a:rPr lang="zh-CN" altLang="en-US" sz="800"/>
                        <a:t>名留守女童安装智能手环；实施童伴之家工程。</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150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150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r>
              <a:tr h="476250">
                <a:tc>
                  <a:txBody>
                    <a:bodyPr/>
                    <a:lstStyle/>
                    <a:p>
                      <a:pPr marL="6350" indent="0" algn="ctr" fontAlgn="ctr"/>
                      <a:r>
                        <a:rPr lang="en-US" altLang="zh-CN" sz="800"/>
                        <a:t>8</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南江县文庙小学爱目行动项目</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新建</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2023</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集州街道</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l" fontAlgn="ctr"/>
                      <a:r>
                        <a:rPr lang="zh-CN" altLang="en-US" sz="800"/>
                        <a:t>帮扶南江县文庙小学校改善教学环境，包括：义务教育教室</a:t>
                      </a:r>
                      <a:r>
                        <a:rPr lang="en-US" altLang="zh-CN" sz="800"/>
                        <a:t>37</a:t>
                      </a:r>
                      <a:r>
                        <a:rPr lang="zh-CN" altLang="en-US" sz="800"/>
                        <a:t>间、学前教育教室</a:t>
                      </a:r>
                      <a:r>
                        <a:rPr lang="en-US" altLang="zh-CN" sz="800"/>
                        <a:t>10</a:t>
                      </a:r>
                      <a:r>
                        <a:rPr lang="zh-CN" altLang="en-US" sz="800"/>
                        <a:t>间、艺术科技等多功能教室</a:t>
                      </a:r>
                      <a:r>
                        <a:rPr lang="en-US" altLang="zh-CN" sz="800"/>
                        <a:t>25</a:t>
                      </a:r>
                      <a:r>
                        <a:rPr lang="zh-CN" altLang="en-US" sz="800"/>
                        <a:t>间、会议室</a:t>
                      </a:r>
                      <a:r>
                        <a:rPr lang="en-US" altLang="zh-CN" sz="800"/>
                        <a:t>1</a:t>
                      </a:r>
                      <a:r>
                        <a:rPr lang="zh-CN" altLang="en-US" sz="800"/>
                        <a:t>间、学术厅</a:t>
                      </a:r>
                      <a:r>
                        <a:rPr lang="en-US" altLang="zh-CN" sz="800"/>
                        <a:t>1</a:t>
                      </a:r>
                      <a:r>
                        <a:rPr lang="zh-CN" altLang="en-US" sz="800"/>
                        <a:t>间进行全面改造，为小学低段学生购置坐姿矫正器</a:t>
                      </a:r>
                      <a:r>
                        <a:rPr lang="en-US" altLang="zh-CN" sz="800"/>
                        <a:t>1200</a:t>
                      </a:r>
                      <a:r>
                        <a:rPr lang="zh-CN" altLang="en-US" sz="800"/>
                        <a:t>套。</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dirty="0"/>
                        <a:t>135</a:t>
                      </a:r>
                      <a:endParaRPr lang="en-US" altLang="zh-CN" sz="800" b="0" i="0" dirty="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135</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r>
              <a:tr h="301625">
                <a:tc>
                  <a:txBody>
                    <a:bodyPr/>
                    <a:lstStyle/>
                    <a:p>
                      <a:pPr marL="6350" indent="0" algn="ctr" fontAlgn="ctr"/>
                      <a:r>
                        <a:rPr lang="en-US" altLang="zh-CN" sz="800"/>
                        <a:t>9</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南江县产业人才技能培训项目</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新建</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2024</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zh-CN" altLang="en-US" sz="800"/>
                        <a:t>南江县</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l" fontAlgn="ctr"/>
                      <a:r>
                        <a:rPr lang="zh-CN" altLang="en-US" sz="800"/>
                        <a:t>开展宜宾市</a:t>
                      </a:r>
                      <a:r>
                        <a:rPr lang="en-US" altLang="zh-CN" sz="800"/>
                        <a:t>—</a:t>
                      </a:r>
                      <a:r>
                        <a:rPr lang="zh-CN" altLang="en-US" sz="800"/>
                        <a:t>南江县产业发展人才交流，开展乡村振兴骨干人才、产业发展紧缺人才技能培训。</a:t>
                      </a:r>
                      <a:endParaRPr lang="zh-CN" altLang="en-US"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a:t>200</a:t>
                      </a:r>
                      <a:endParaRPr lang="en-US" altLang="zh-CN" sz="800" b="0" i="0">
                        <a:solidFill>
                          <a:srgbClr val="000000"/>
                        </a:solidFill>
                        <a:latin typeface="宋体" panose="02010600030101010101" pitchFamily="2" charset="-122"/>
                        <a:ea typeface="宋体" panose="02010600030101010101" pitchFamily="2" charset="-122"/>
                      </a:endParaRPr>
                    </a:p>
                  </a:txBody>
                  <a:tcPr marL="6667" marR="6667" marT="6667" anchor="ctr"/>
                </a:tc>
                <a:tc>
                  <a:txBody>
                    <a:bodyPr/>
                    <a:lstStyle/>
                    <a:p>
                      <a:pPr marL="6350" indent="0" algn="ctr" fontAlgn="ctr"/>
                      <a:r>
                        <a:rPr lang="en-US" altLang="zh-CN" sz="800" dirty="0"/>
                        <a:t>200</a:t>
                      </a:r>
                      <a:endParaRPr lang="en-US" altLang="zh-CN" sz="800" b="0" i="0" dirty="0">
                        <a:solidFill>
                          <a:srgbClr val="000000"/>
                        </a:solidFill>
                        <a:latin typeface="宋体" panose="02010600030101010101" pitchFamily="2" charset="-122"/>
                        <a:ea typeface="宋体" panose="02010600030101010101" pitchFamily="2" charset="-122"/>
                      </a:endParaRPr>
                    </a:p>
                  </a:txBody>
                  <a:tcPr marL="6667" marR="6667" marT="6667" anchor="ctr"/>
                </a:tc>
              </a:tr>
            </a:tbl>
          </a:graphicData>
        </a:graphic>
      </p:graphicFrame>
      <p:sp>
        <p:nvSpPr>
          <p:cNvPr id="2" name="矩形 3"/>
          <p:cNvSpPr>
            <a:spLocks noChangeArrowheads="1"/>
          </p:cNvSpPr>
          <p:nvPr/>
        </p:nvSpPr>
        <p:spPr bwMode="auto">
          <a:xfrm>
            <a:off x="467544" y="51470"/>
            <a:ext cx="2447765"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（三）帮扶项目</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文本框 17"/>
          <p:cNvSpPr txBox="1"/>
          <p:nvPr/>
        </p:nvSpPr>
        <p:spPr>
          <a:xfrm>
            <a:off x="3246864" y="2014975"/>
            <a:ext cx="5573608"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smtClean="0">
                <a:solidFill>
                  <a:prstClr val="white"/>
                </a:solidFill>
                <a:latin typeface="Arial" panose="020B0604020202020204"/>
                <a:ea typeface="微软雅黑" panose="020B0503020204020204" pitchFamily="34" charset="-122"/>
                <a:cs typeface="+mn-ea"/>
                <a:sym typeface="+mn-lt"/>
              </a:rPr>
              <a:t>关于</a:t>
            </a:r>
            <a:r>
              <a:rPr lang="zh-CN" altLang="en-US" sz="3200" b="1" kern="0" dirty="0">
                <a:solidFill>
                  <a:prstClr val="white"/>
                </a:solidFill>
                <a:latin typeface="Arial" panose="020B0604020202020204"/>
                <a:ea typeface="微软雅黑" panose="020B0503020204020204" pitchFamily="34" charset="-122"/>
                <a:cs typeface="+mn-ea"/>
                <a:sym typeface="+mn-lt"/>
              </a:rPr>
              <a:t>南江县能源领域重点工作</a:t>
            </a: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prstClr val="white"/>
                  </a:solidFill>
                  <a:latin typeface="Arial" panose="020B0604020202020204"/>
                  <a:ea typeface="微软雅黑" panose="020B0503020204020204" pitchFamily="34" charset="-122"/>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Arial" panose="020B0604020202020204"/>
                  <a:ea typeface="微软雅黑" panose="020B0503020204020204" pitchFamily="34" charset="-122"/>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solidFill>
                  <a:prstClr val="white"/>
                </a:solidFill>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smtClean="0">
                  <a:solidFill>
                    <a:prstClr val="white"/>
                  </a:solidFill>
                  <a:latin typeface="Arial" panose="020B0604020202020204"/>
                  <a:ea typeface="微软雅黑" panose="020B0503020204020204" pitchFamily="34" charset="-122"/>
                  <a:cs typeface="+mn-ea"/>
                  <a:sym typeface="+mn-lt"/>
                </a:rPr>
                <a:t>03</a:t>
              </a:r>
              <a:endParaRPr lang="en-US" altLang="zh-CN" sz="6600" dirty="0">
                <a:solidFill>
                  <a:prstClr val="white"/>
                </a:solidFill>
                <a:latin typeface="Arial" panose="020B0604020202020204"/>
                <a:ea typeface="微软雅黑" panose="020B0503020204020204" pitchFamily="34" charset="-122"/>
                <a:cs typeface="+mn-ea"/>
                <a:sym typeface="+mn-lt"/>
              </a:endParaRP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86" name="组合 85"/>
          <p:cNvGrpSpPr/>
          <p:nvPr/>
        </p:nvGrpSpPr>
        <p:grpSpPr>
          <a:xfrm>
            <a:off x="4012225" y="4232345"/>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kern="0">
                <a:solidFill>
                  <a:sysClr val="windowText" lastClr="000000"/>
                </a:solidFill>
                <a:latin typeface="Arial" panose="020B0604020202020204"/>
                <a:ea typeface="微软雅黑" panose="020B0503020204020204" pitchFamily="34" charset="-122"/>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auto">
                <a:spcBef>
                  <a:spcPts val="0"/>
                </a:spcBef>
                <a:spcAft>
                  <a:spcPts val="0"/>
                </a:spcAft>
                <a:defRPr/>
              </a:pPr>
              <a:endParaRPr lang="zh-CN" altLang="en-US" sz="1200" kern="0">
                <a:solidFill>
                  <a:sysClr val="windowText" lastClr="000000"/>
                </a:solidFill>
                <a:latin typeface="Arial" panose="020B0604020202020204"/>
                <a:ea typeface="微软雅黑" panose="020B0503020204020204" pitchFamily="34" charset="-122"/>
                <a:cs typeface="+mn-ea"/>
                <a:sym typeface="+mn-lt"/>
              </a:endParaRPr>
            </a:p>
          </p:txBody>
        </p:sp>
      </p:grpSp>
      <p:sp>
        <p:nvSpPr>
          <p:cNvPr id="4" name="文本框 3"/>
          <p:cNvSpPr txBox="1"/>
          <p:nvPr/>
        </p:nvSpPr>
        <p:spPr>
          <a:xfrm>
            <a:off x="925195" y="542290"/>
            <a:ext cx="3048000" cy="368300"/>
          </a:xfrm>
          <a:prstGeom prst="rect">
            <a:avLst/>
          </a:prstGeom>
          <a:noFill/>
        </p:spPr>
        <p:txBody>
          <a:bodyPr wrap="square" rtlCol="0">
            <a:sp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par>
                                <p:cTn id="37" presetID="23" presetClass="entr" presetSubtype="528" fill="hold" nodeType="withEffect">
                                  <p:stCondLst>
                                    <p:cond delay="10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fltVal val="0"/>
                                          </p:val>
                                        </p:tav>
                                        <p:tav tm="100000">
                                          <p:val>
                                            <p:strVal val="#ppt_w"/>
                                          </p:val>
                                        </p:tav>
                                      </p:tavLst>
                                    </p:anim>
                                    <p:anim calcmode="lin" valueType="num">
                                      <p:cBhvr>
                                        <p:cTn id="40" dur="500" fill="hold"/>
                                        <p:tgtEl>
                                          <p:spTgt spid="80"/>
                                        </p:tgtEl>
                                        <p:attrNameLst>
                                          <p:attrName>ppt_h</p:attrName>
                                        </p:attrNameLst>
                                      </p:cBhvr>
                                      <p:tavLst>
                                        <p:tav tm="0">
                                          <p:val>
                                            <p:fltVal val="0"/>
                                          </p:val>
                                        </p:tav>
                                        <p:tav tm="100000">
                                          <p:val>
                                            <p:strVal val="#ppt_h"/>
                                          </p:val>
                                        </p:tav>
                                      </p:tavLst>
                                    </p:anim>
                                    <p:anim calcmode="lin" valueType="num">
                                      <p:cBhvr>
                                        <p:cTn id="41" dur="500" fill="hold"/>
                                        <p:tgtEl>
                                          <p:spTgt spid="80"/>
                                        </p:tgtEl>
                                        <p:attrNameLst>
                                          <p:attrName>ppt_x</p:attrName>
                                        </p:attrNameLst>
                                      </p:cBhvr>
                                      <p:tavLst>
                                        <p:tav tm="0">
                                          <p:val>
                                            <p:fltVal val="0.5"/>
                                          </p:val>
                                        </p:tav>
                                        <p:tav tm="100000">
                                          <p:val>
                                            <p:strVal val="#ppt_x"/>
                                          </p:val>
                                        </p:tav>
                                      </p:tavLst>
                                    </p:anim>
                                    <p:anim calcmode="lin" valueType="num">
                                      <p:cBhvr>
                                        <p:cTn id="42" dur="500" fill="hold"/>
                                        <p:tgtEl>
                                          <p:spTgt spid="80"/>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60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 calcmode="lin" valueType="num">
                                      <p:cBhvr>
                                        <p:cTn id="47" dur="500" fill="hold"/>
                                        <p:tgtEl>
                                          <p:spTgt spid="86"/>
                                        </p:tgtEl>
                                        <p:attrNameLst>
                                          <p:attrName>ppt_x</p:attrName>
                                        </p:attrNameLst>
                                      </p:cBhvr>
                                      <p:tavLst>
                                        <p:tav tm="0">
                                          <p:val>
                                            <p:fltVal val="0.5"/>
                                          </p:val>
                                        </p:tav>
                                        <p:tav tm="100000">
                                          <p:val>
                                            <p:strVal val="#ppt_x"/>
                                          </p:val>
                                        </p:tav>
                                      </p:tavLst>
                                    </p:anim>
                                    <p:anim calcmode="lin" valueType="num">
                                      <p:cBhvr>
                                        <p:cTn id="48" dur="500" fill="hold"/>
                                        <p:tgtEl>
                                          <p:spTgt spid="8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89"/>
                                        </p:tgtEl>
                                        <p:attrNameLst>
                                          <p:attrName>style.visibility</p:attrName>
                                        </p:attrNameLst>
                                      </p:cBhvr>
                                      <p:to>
                                        <p:strVal val="visible"/>
                                      </p:to>
                                    </p:set>
                                    <p:anim calcmode="lin" valueType="num">
                                      <p:cBhvr>
                                        <p:cTn id="51" dur="500" fill="hold"/>
                                        <p:tgtEl>
                                          <p:spTgt spid="89"/>
                                        </p:tgtEl>
                                        <p:attrNameLst>
                                          <p:attrName>ppt_w</p:attrName>
                                        </p:attrNameLst>
                                      </p:cBhvr>
                                      <p:tavLst>
                                        <p:tav tm="0">
                                          <p:val>
                                            <p:fltVal val="0"/>
                                          </p:val>
                                        </p:tav>
                                        <p:tav tm="100000">
                                          <p:val>
                                            <p:strVal val="#ppt_w"/>
                                          </p:val>
                                        </p:tav>
                                      </p:tavLst>
                                    </p:anim>
                                    <p:anim calcmode="lin" valueType="num">
                                      <p:cBhvr>
                                        <p:cTn id="52" dur="500" fill="hold"/>
                                        <p:tgtEl>
                                          <p:spTgt spid="89"/>
                                        </p:tgtEl>
                                        <p:attrNameLst>
                                          <p:attrName>ppt_h</p:attrName>
                                        </p:attrNameLst>
                                      </p:cBhvr>
                                      <p:tavLst>
                                        <p:tav tm="0">
                                          <p:val>
                                            <p:fltVal val="0"/>
                                          </p:val>
                                        </p:tav>
                                        <p:tav tm="100000">
                                          <p:val>
                                            <p:strVal val="#ppt_h"/>
                                          </p:val>
                                        </p:tav>
                                      </p:tavLst>
                                    </p:anim>
                                    <p:anim calcmode="lin" valueType="num">
                                      <p:cBhvr>
                                        <p:cTn id="53" dur="500" fill="hold"/>
                                        <p:tgtEl>
                                          <p:spTgt spid="89"/>
                                        </p:tgtEl>
                                        <p:attrNameLst>
                                          <p:attrName>ppt_x</p:attrName>
                                        </p:attrNameLst>
                                      </p:cBhvr>
                                      <p:tavLst>
                                        <p:tav tm="0">
                                          <p:val>
                                            <p:fltVal val="0.5"/>
                                          </p:val>
                                        </p:tav>
                                        <p:tav tm="100000">
                                          <p:val>
                                            <p:strVal val="#ppt_x"/>
                                          </p:val>
                                        </p:tav>
                                      </p:tavLst>
                                    </p:anim>
                                    <p:anim calcmode="lin" valueType="num">
                                      <p:cBhvr>
                                        <p:cTn id="54" dur="500" fill="hold"/>
                                        <p:tgtEl>
                                          <p:spTgt spid="89"/>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92"/>
                                        </p:tgtEl>
                                        <p:attrNameLst>
                                          <p:attrName>style.visibility</p:attrName>
                                        </p:attrNameLst>
                                      </p:cBhvr>
                                      <p:to>
                                        <p:strVal val="visible"/>
                                      </p:to>
                                    </p:set>
                                    <p:anim calcmode="lin" valueType="num">
                                      <p:cBhvr>
                                        <p:cTn id="57" dur="500" fill="hold"/>
                                        <p:tgtEl>
                                          <p:spTgt spid="92"/>
                                        </p:tgtEl>
                                        <p:attrNameLst>
                                          <p:attrName>ppt_w</p:attrName>
                                        </p:attrNameLst>
                                      </p:cBhvr>
                                      <p:tavLst>
                                        <p:tav tm="0">
                                          <p:val>
                                            <p:fltVal val="0"/>
                                          </p:val>
                                        </p:tav>
                                        <p:tav tm="100000">
                                          <p:val>
                                            <p:strVal val="#ppt_w"/>
                                          </p:val>
                                        </p:tav>
                                      </p:tavLst>
                                    </p:anim>
                                    <p:anim calcmode="lin" valueType="num">
                                      <p:cBhvr>
                                        <p:cTn id="58" dur="500" fill="hold"/>
                                        <p:tgtEl>
                                          <p:spTgt spid="92"/>
                                        </p:tgtEl>
                                        <p:attrNameLst>
                                          <p:attrName>ppt_h</p:attrName>
                                        </p:attrNameLst>
                                      </p:cBhvr>
                                      <p:tavLst>
                                        <p:tav tm="0">
                                          <p:val>
                                            <p:fltVal val="0"/>
                                          </p:val>
                                        </p:tav>
                                        <p:tav tm="100000">
                                          <p:val>
                                            <p:strVal val="#ppt_h"/>
                                          </p:val>
                                        </p:tav>
                                      </p:tavLst>
                                    </p:anim>
                                    <p:anim calcmode="lin" valueType="num">
                                      <p:cBhvr>
                                        <p:cTn id="59" dur="500" fill="hold"/>
                                        <p:tgtEl>
                                          <p:spTgt spid="92"/>
                                        </p:tgtEl>
                                        <p:attrNameLst>
                                          <p:attrName>ppt_x</p:attrName>
                                        </p:attrNameLst>
                                      </p:cBhvr>
                                      <p:tavLst>
                                        <p:tav tm="0">
                                          <p:val>
                                            <p:fltVal val="0.5"/>
                                          </p:val>
                                        </p:tav>
                                        <p:tav tm="100000">
                                          <p:val>
                                            <p:strVal val="#ppt_x"/>
                                          </p:val>
                                        </p:tav>
                                      </p:tavLst>
                                    </p:anim>
                                    <p:anim calcmode="lin" valueType="num">
                                      <p:cBhvr>
                                        <p:cTn id="60" dur="500" fill="hold"/>
                                        <p:tgtEl>
                                          <p:spTgt spid="92"/>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600"/>
                                  </p:stCondLst>
                                  <p:childTnLst>
                                    <p:set>
                                      <p:cBhvr>
                                        <p:cTn id="62" dur="1" fill="hold">
                                          <p:stCondLst>
                                            <p:cond delay="0"/>
                                          </p:stCondLst>
                                        </p:cTn>
                                        <p:tgtEl>
                                          <p:spTgt spid="95"/>
                                        </p:tgtEl>
                                        <p:attrNameLst>
                                          <p:attrName>style.visibility</p:attrName>
                                        </p:attrNameLst>
                                      </p:cBhvr>
                                      <p:to>
                                        <p:strVal val="visible"/>
                                      </p:to>
                                    </p:set>
                                    <p:anim calcmode="lin" valueType="num">
                                      <p:cBhvr>
                                        <p:cTn id="63" dur="500" fill="hold"/>
                                        <p:tgtEl>
                                          <p:spTgt spid="95"/>
                                        </p:tgtEl>
                                        <p:attrNameLst>
                                          <p:attrName>ppt_w</p:attrName>
                                        </p:attrNameLst>
                                      </p:cBhvr>
                                      <p:tavLst>
                                        <p:tav tm="0">
                                          <p:val>
                                            <p:fltVal val="0"/>
                                          </p:val>
                                        </p:tav>
                                        <p:tav tm="100000">
                                          <p:val>
                                            <p:strVal val="#ppt_w"/>
                                          </p:val>
                                        </p:tav>
                                      </p:tavLst>
                                    </p:anim>
                                    <p:anim calcmode="lin" valueType="num">
                                      <p:cBhvr>
                                        <p:cTn id="64" dur="500" fill="hold"/>
                                        <p:tgtEl>
                                          <p:spTgt spid="95"/>
                                        </p:tgtEl>
                                        <p:attrNameLst>
                                          <p:attrName>ppt_h</p:attrName>
                                        </p:attrNameLst>
                                      </p:cBhvr>
                                      <p:tavLst>
                                        <p:tav tm="0">
                                          <p:val>
                                            <p:fltVal val="0"/>
                                          </p:val>
                                        </p:tav>
                                        <p:tav tm="100000">
                                          <p:val>
                                            <p:strVal val="#ppt_h"/>
                                          </p:val>
                                        </p:tav>
                                      </p:tavLst>
                                    </p:anim>
                                    <p:anim calcmode="lin" valueType="num">
                                      <p:cBhvr>
                                        <p:cTn id="65" dur="500" fill="hold"/>
                                        <p:tgtEl>
                                          <p:spTgt spid="95"/>
                                        </p:tgtEl>
                                        <p:attrNameLst>
                                          <p:attrName>ppt_x</p:attrName>
                                        </p:attrNameLst>
                                      </p:cBhvr>
                                      <p:tavLst>
                                        <p:tav tm="0">
                                          <p:val>
                                            <p:fltVal val="0.5"/>
                                          </p:val>
                                        </p:tav>
                                        <p:tav tm="100000">
                                          <p:val>
                                            <p:strVal val="#ppt_x"/>
                                          </p:val>
                                        </p:tav>
                                      </p:tavLst>
                                    </p:anim>
                                    <p:anim calcmode="lin" valueType="num">
                                      <p:cBhvr>
                                        <p:cTn id="66" dur="500" fill="hold"/>
                                        <p:tgtEl>
                                          <p:spTgt spid="95"/>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98"/>
                                        </p:tgtEl>
                                        <p:attrNameLst>
                                          <p:attrName>style.visibility</p:attrName>
                                        </p:attrNameLst>
                                      </p:cBhvr>
                                      <p:to>
                                        <p:strVal val="visible"/>
                                      </p:to>
                                    </p:set>
                                    <p:anim calcmode="lin" valueType="num">
                                      <p:cBhvr>
                                        <p:cTn id="69" dur="500" fill="hold"/>
                                        <p:tgtEl>
                                          <p:spTgt spid="98"/>
                                        </p:tgtEl>
                                        <p:attrNameLst>
                                          <p:attrName>ppt_w</p:attrName>
                                        </p:attrNameLst>
                                      </p:cBhvr>
                                      <p:tavLst>
                                        <p:tav tm="0">
                                          <p:val>
                                            <p:fltVal val="0"/>
                                          </p:val>
                                        </p:tav>
                                        <p:tav tm="100000">
                                          <p:val>
                                            <p:strVal val="#ppt_w"/>
                                          </p:val>
                                        </p:tav>
                                      </p:tavLst>
                                    </p:anim>
                                    <p:anim calcmode="lin" valueType="num">
                                      <p:cBhvr>
                                        <p:cTn id="70" dur="500" fill="hold"/>
                                        <p:tgtEl>
                                          <p:spTgt spid="98"/>
                                        </p:tgtEl>
                                        <p:attrNameLst>
                                          <p:attrName>ppt_h</p:attrName>
                                        </p:attrNameLst>
                                      </p:cBhvr>
                                      <p:tavLst>
                                        <p:tav tm="0">
                                          <p:val>
                                            <p:fltVal val="0"/>
                                          </p:val>
                                        </p:tav>
                                        <p:tav tm="100000">
                                          <p:val>
                                            <p:strVal val="#ppt_h"/>
                                          </p:val>
                                        </p:tav>
                                      </p:tavLst>
                                    </p:anim>
                                    <p:anim calcmode="lin" valueType="num">
                                      <p:cBhvr>
                                        <p:cTn id="71" dur="500" fill="hold"/>
                                        <p:tgtEl>
                                          <p:spTgt spid="98"/>
                                        </p:tgtEl>
                                        <p:attrNameLst>
                                          <p:attrName>ppt_x</p:attrName>
                                        </p:attrNameLst>
                                      </p:cBhvr>
                                      <p:tavLst>
                                        <p:tav tm="0">
                                          <p:val>
                                            <p:fltVal val="0.5"/>
                                          </p:val>
                                        </p:tav>
                                        <p:tav tm="100000">
                                          <p:val>
                                            <p:strVal val="#ppt_x"/>
                                          </p:val>
                                        </p:tav>
                                      </p:tavLst>
                                    </p:anim>
                                    <p:anim calcmode="lin" valueType="num">
                                      <p:cBhvr>
                                        <p:cTn id="72" dur="500" fill="hold"/>
                                        <p:tgtEl>
                                          <p:spTgt spid="98"/>
                                        </p:tgtEl>
                                        <p:attrNameLst>
                                          <p:attrName>ppt_y</p:attrName>
                                        </p:attrNameLst>
                                      </p:cBhvr>
                                      <p:tavLst>
                                        <p:tav tm="0">
                                          <p:val>
                                            <p:fltVal val="0.5"/>
                                          </p:val>
                                        </p:tav>
                                        <p:tav tm="100000">
                                          <p:val>
                                            <p:strVal val="#ppt_y"/>
                                          </p:val>
                                        </p:tav>
                                      </p:tavLst>
                                    </p:anim>
                                  </p:childTnLst>
                                </p:cTn>
                              </p:par>
                              <p:par>
                                <p:cTn id="73" presetID="26" presetClass="emph" presetSubtype="0" repeatCount="3000" fill="hold" nodeType="withEffect">
                                  <p:stCondLst>
                                    <p:cond delay="410"/>
                                  </p:stCondLst>
                                  <p:childTnLst>
                                    <p:animEffect transition="out" filter="fade">
                                      <p:cBhvr>
                                        <p:cTn id="74" dur="500" tmFilter="0, 0; .2, .5; .8, .5; 1, 0"/>
                                        <p:tgtEl>
                                          <p:spTgt spid="89"/>
                                        </p:tgtEl>
                                      </p:cBhvr>
                                    </p:animEffect>
                                    <p:animScale>
                                      <p:cBhvr>
                                        <p:cTn id="75" dur="250" autoRev="1" fill="hold"/>
                                        <p:tgtEl>
                                          <p:spTgt spid="89"/>
                                        </p:tgtEl>
                                      </p:cBhvr>
                                      <p:by x="105000" y="105000"/>
                                    </p:animScale>
                                  </p:childTnLst>
                                </p:cTn>
                              </p:par>
                              <p:par>
                                <p:cTn id="76" presetID="26" presetClass="emph" presetSubtype="0" repeatCount="3000" fill="hold" nodeType="withEffect">
                                  <p:stCondLst>
                                    <p:cond delay="810"/>
                                  </p:stCondLst>
                                  <p:childTnLst>
                                    <p:animEffect transition="out" filter="fade">
                                      <p:cBhvr>
                                        <p:cTn id="77" dur="500" tmFilter="0, 0; .2, .5; .8, .5; 1, 0"/>
                                        <p:tgtEl>
                                          <p:spTgt spid="92"/>
                                        </p:tgtEl>
                                      </p:cBhvr>
                                    </p:animEffect>
                                    <p:animScale>
                                      <p:cBhvr>
                                        <p:cTn id="78"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98" y="1342037"/>
            <a:ext cx="2568575" cy="3611880"/>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395536" y="559525"/>
            <a:ext cx="8496943" cy="646331"/>
          </a:xfrm>
          <a:prstGeom prst="rect">
            <a:avLst/>
          </a:prstGeom>
        </p:spPr>
        <p:txBody>
          <a:bodyPr wrap="square">
            <a:spAutoFit/>
          </a:bodyPr>
          <a:lstStyle/>
          <a:p>
            <a:r>
              <a:rPr lang="en-US" altLang="zh-CN" sz="1200" dirty="0" smtClean="0"/>
              <a:t>       《</a:t>
            </a:r>
            <a:r>
              <a:rPr lang="en-US" altLang="zh-CN" sz="1200" dirty="0"/>
              <a:t>39</a:t>
            </a:r>
            <a:r>
              <a:rPr lang="zh-CN" altLang="en-US" sz="1200" dirty="0"/>
              <a:t>个欠发达县域能源领域高质量发展专项实施方案</a:t>
            </a:r>
            <a:r>
              <a:rPr lang="en-US" altLang="zh-CN" sz="1200" dirty="0"/>
              <a:t>》</a:t>
            </a:r>
            <a:r>
              <a:rPr lang="zh-CN" altLang="en-US" sz="1200" dirty="0"/>
              <a:t>。其中，涉及南江共</a:t>
            </a:r>
            <a:r>
              <a:rPr lang="en-US" altLang="zh-CN" sz="1200" dirty="0"/>
              <a:t>18</a:t>
            </a:r>
            <a:r>
              <a:rPr lang="zh-CN" altLang="en-US" sz="1200" dirty="0"/>
              <a:t>个项目，总投资</a:t>
            </a:r>
            <a:r>
              <a:rPr lang="en-US" altLang="zh-CN" sz="1200" dirty="0"/>
              <a:t>109.59</a:t>
            </a:r>
            <a:r>
              <a:rPr lang="zh-CN" altLang="en-US" sz="1200" dirty="0"/>
              <a:t>亿元，总装机规模</a:t>
            </a:r>
            <a:r>
              <a:rPr lang="en-US" altLang="zh-CN" sz="1200" dirty="0"/>
              <a:t>165</a:t>
            </a:r>
            <a:r>
              <a:rPr lang="zh-CN" altLang="en-US" sz="1200" dirty="0"/>
              <a:t>万千瓦。要求在</a:t>
            </a:r>
            <a:r>
              <a:rPr lang="en-US" altLang="zh-CN" sz="1200" dirty="0"/>
              <a:t>2027</a:t>
            </a:r>
            <a:r>
              <a:rPr lang="zh-CN" altLang="en-US" sz="1200" dirty="0"/>
              <a:t>年前全面完成</a:t>
            </a:r>
            <a:r>
              <a:rPr lang="en-US" altLang="zh-CN" sz="1200" dirty="0"/>
              <a:t>13</a:t>
            </a:r>
            <a:r>
              <a:rPr lang="zh-CN" altLang="en-US" sz="1200" dirty="0"/>
              <a:t>个电网建设项目、华润</a:t>
            </a:r>
            <a:r>
              <a:rPr lang="en-US" altLang="zh-CN" sz="1200" dirty="0"/>
              <a:t>5</a:t>
            </a:r>
            <a:r>
              <a:rPr lang="zh-CN" altLang="en-US" sz="1200" dirty="0"/>
              <a:t>万千瓦风力发电项目，开工建设抽水蓄能、“茶光互补”光伏、风力发电（二期、三期）。</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323621"/>
            <a:ext cx="2568575" cy="3630295"/>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1308629"/>
            <a:ext cx="2552700" cy="3607435"/>
          </a:xfrm>
          <a:prstGeom prst="rect">
            <a:avLst/>
          </a:prstGeom>
          <a:ln>
            <a:noFill/>
          </a:ln>
          <a:effectLst>
            <a:outerShdw blurRad="292100" dist="139700" dir="2700000" algn="tl" rotWithShape="0">
              <a:srgbClr val="333333">
                <a:alpha val="65000"/>
              </a:srgbClr>
            </a:outerShdw>
          </a:effectLst>
        </p:spPr>
      </p:pic>
      <p:grpSp>
        <p:nvGrpSpPr>
          <p:cNvPr id="7" name="组合 6"/>
          <p:cNvGrpSpPr/>
          <p:nvPr/>
        </p:nvGrpSpPr>
        <p:grpSpPr>
          <a:xfrm>
            <a:off x="611560" y="49759"/>
            <a:ext cx="3106480" cy="442712"/>
            <a:chOff x="889605" y="359972"/>
            <a:chExt cx="1259659" cy="442848"/>
          </a:xfrm>
        </p:grpSpPr>
        <p:sp>
          <p:nvSpPr>
            <p:cNvPr id="8" name="矩形 3"/>
            <p:cNvSpPr>
              <a:spLocks noChangeArrowheads="1"/>
            </p:cNvSpPr>
            <p:nvPr/>
          </p:nvSpPr>
          <p:spPr bwMode="auto">
            <a:xfrm>
              <a:off x="889605" y="359972"/>
              <a:ext cx="125965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defTabSz="914400"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一、加快推进</a:t>
              </a:r>
              <a:r>
                <a:rPr lang="en-US" altLang="zh-CN" kern="0" dirty="0">
                  <a:solidFill>
                    <a:prstClr val="black">
                      <a:lumMod val="65000"/>
                      <a:lumOff val="35000"/>
                    </a:prstClr>
                  </a:solidFill>
                  <a:latin typeface="Arial" panose="020B0604020202020204"/>
                  <a:ea typeface="微软雅黑" panose="020B0503020204020204" pitchFamily="34" charset="-122"/>
                  <a:cs typeface="+mn-ea"/>
                  <a:sym typeface="+mn-lt"/>
                </a:rPr>
                <a:t>18</a:t>
              </a: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个项目</a:t>
              </a:r>
            </a:p>
          </p:txBody>
        </p:sp>
        <p:grpSp>
          <p:nvGrpSpPr>
            <p:cNvPr id="9" name="组合 8"/>
            <p:cNvGrpSpPr/>
            <p:nvPr/>
          </p:nvGrpSpPr>
          <p:grpSpPr>
            <a:xfrm>
              <a:off x="889605" y="757101"/>
              <a:ext cx="1028125" cy="45719"/>
              <a:chOff x="688893" y="2574256"/>
              <a:chExt cx="7739508" cy="81111"/>
            </a:xfrm>
          </p:grpSpPr>
          <p:sp>
            <p:nvSpPr>
              <p:cNvPr id="10"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1"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2"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3"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4"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95536" y="339502"/>
          <a:ext cx="8424936" cy="4626255"/>
        </p:xfrm>
        <a:graphic>
          <a:graphicData uri="http://schemas.openxmlformats.org/drawingml/2006/table">
            <a:tbl>
              <a:tblPr>
                <a:tableStyleId>{7DF18680-E054-41AD-8BC1-D1AEF772440D}</a:tableStyleId>
              </a:tblPr>
              <a:tblGrid>
                <a:gridCol w="460186"/>
                <a:gridCol w="2955806"/>
                <a:gridCol w="796476"/>
                <a:gridCol w="920369"/>
                <a:gridCol w="867273"/>
                <a:gridCol w="796476"/>
                <a:gridCol w="654880"/>
                <a:gridCol w="973470"/>
              </a:tblGrid>
              <a:tr h="228972">
                <a:tc gridSpan="8">
                  <a:txBody>
                    <a:bodyPr/>
                    <a:lstStyle/>
                    <a:p>
                      <a:pPr algn="ctr" fontAlgn="ctr"/>
                      <a:r>
                        <a:rPr lang="zh-CN" altLang="en-US" sz="1600" b="1" u="none" strike="noStrike" dirty="0">
                          <a:effectLst/>
                        </a:rPr>
                        <a:t>南江县能源重点项目表</a:t>
                      </a:r>
                      <a:endParaRPr lang="zh-CN" altLang="en-US" sz="1600" b="1" i="0" u="none" strike="noStrike" dirty="0">
                        <a:solidFill>
                          <a:srgbClr val="000000"/>
                        </a:solidFill>
                        <a:effectLst/>
                        <a:latin typeface="方正小标宋简体" panose="02010601030101010101" pitchFamily="2" charset="-122"/>
                        <a:ea typeface="方正小标宋简体" panose="02010601030101010101" pitchFamily="2" charset="-122"/>
                      </a:endParaRPr>
                    </a:p>
                  </a:txBody>
                  <a:tcPr marL="2875" marR="2875" marT="2875"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93523">
                <a:tc>
                  <a:txBody>
                    <a:bodyPr/>
                    <a:lstStyle/>
                    <a:p>
                      <a:pPr algn="ctr" fontAlgn="ctr"/>
                      <a:r>
                        <a:rPr lang="zh-CN" altLang="en-US" sz="900" u="none" strike="noStrike" dirty="0">
                          <a:effectLst/>
                        </a:rPr>
                        <a:t>序号</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dirty="0">
                          <a:effectLst/>
                        </a:rPr>
                        <a:t>项目名称</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项目类型</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建设年限（年）</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项目状态</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装机规模</a:t>
                      </a:r>
                      <a:br>
                        <a:rPr lang="zh-CN" altLang="en-US" sz="900" u="none" strike="noStrike">
                          <a:effectLst/>
                        </a:rPr>
                      </a:br>
                      <a:r>
                        <a:rPr lang="zh-CN" altLang="en-US" sz="900" u="none" strike="noStrike">
                          <a:effectLst/>
                        </a:rPr>
                        <a:t>（万千瓦）</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总投资</a:t>
                      </a:r>
                      <a:br>
                        <a:rPr lang="zh-CN" altLang="en-US" sz="900" u="none" strike="noStrike">
                          <a:effectLst/>
                        </a:rPr>
                      </a:br>
                      <a:r>
                        <a:rPr lang="zh-CN" altLang="en-US" sz="900" u="none" strike="noStrike">
                          <a:effectLst/>
                        </a:rPr>
                        <a:t>（亿元）</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备注</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148284">
                <a:tc gridSpan="5">
                  <a:txBody>
                    <a:bodyPr/>
                    <a:lstStyle/>
                    <a:p>
                      <a:pPr algn="ctr" fontAlgn="ctr"/>
                      <a:r>
                        <a:rPr lang="zh-CN" altLang="en-US" sz="900" u="none" strike="noStrike">
                          <a:effectLst/>
                        </a:rPr>
                        <a:t>合  计</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ctr" fontAlgn="ctr"/>
                      <a:r>
                        <a:rPr lang="en-US" altLang="zh-CN" sz="900" u="none" strike="noStrike">
                          <a:effectLst/>
                        </a:rPr>
                        <a:t>165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109.59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t"/>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tc>
              </a:tr>
              <a:tr h="202783">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dirty="0">
                          <a:effectLst/>
                        </a:rPr>
                        <a:t>巴中南江县高塔</a:t>
                      </a:r>
                      <a:r>
                        <a:rPr lang="en-US" altLang="zh-CN" sz="900" u="none" strike="noStrike" dirty="0">
                          <a:effectLst/>
                        </a:rPr>
                        <a:t>35kV</a:t>
                      </a:r>
                      <a:r>
                        <a:rPr lang="zh-CN" altLang="en-US" sz="900" u="none" strike="noStrike" dirty="0">
                          <a:effectLst/>
                        </a:rPr>
                        <a:t>数变电工程</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电网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2023-2024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在建</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0.30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dirty="0">
                          <a:effectLst/>
                        </a:rPr>
                        <a:t>　</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259602">
                <a:tc>
                  <a:txBody>
                    <a:bodyPr/>
                    <a:lstStyle/>
                    <a:p>
                      <a:pPr algn="ctr" fontAlgn="ctr"/>
                      <a:r>
                        <a:rPr lang="en-US" altLang="zh-CN" sz="900" u="none" strike="noStrike">
                          <a:effectLst/>
                        </a:rPr>
                        <a:t>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巴中南江县集州</a:t>
                      </a:r>
                      <a:r>
                        <a:rPr lang="en-US" altLang="zh-CN" sz="900" u="none" strike="noStrike">
                          <a:effectLst/>
                        </a:rPr>
                        <a:t>110kV</a:t>
                      </a:r>
                      <a:r>
                        <a:rPr lang="zh-CN" altLang="en-US" sz="900" u="none" strike="noStrike">
                          <a:effectLst/>
                        </a:rPr>
                        <a:t>变电站</a:t>
                      </a:r>
                      <a:r>
                        <a:rPr lang="en-US" altLang="zh-CN" sz="900" u="none" strike="noStrike">
                          <a:effectLst/>
                        </a:rPr>
                        <a:t>35kV</a:t>
                      </a:r>
                      <a:r>
                        <a:rPr lang="zh-CN" altLang="en-US" sz="900" u="none" strike="noStrike">
                          <a:effectLst/>
                        </a:rPr>
                        <a:t>间隔扩建工程</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dirty="0">
                          <a:effectLst/>
                        </a:rPr>
                        <a:t>电网</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2023-2024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在建</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dirty="0">
                          <a:effectLst/>
                        </a:rPr>
                        <a:t>　</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176333">
                <a:tc>
                  <a:txBody>
                    <a:bodyPr/>
                    <a:lstStyle/>
                    <a:p>
                      <a:pPr algn="ctr" fontAlgn="ctr"/>
                      <a:r>
                        <a:rPr lang="en-US" altLang="zh-CN" sz="900" u="none" strike="noStrike">
                          <a:effectLst/>
                        </a:rPr>
                        <a:t>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巴中南江县</a:t>
                      </a:r>
                      <a:r>
                        <a:rPr lang="en-US" altLang="zh-CN" sz="900" u="none" strike="noStrike">
                          <a:effectLst/>
                        </a:rPr>
                        <a:t>2024</a:t>
                      </a:r>
                      <a:r>
                        <a:rPr lang="zh-CN" altLang="en-US" sz="900" u="none" strike="noStrike">
                          <a:effectLst/>
                        </a:rPr>
                        <a:t>年</a:t>
                      </a:r>
                      <a:r>
                        <a:rPr lang="en-US" altLang="zh-CN" sz="900" u="none" strike="noStrike">
                          <a:effectLst/>
                        </a:rPr>
                        <a:t>10kV</a:t>
                      </a:r>
                      <a:r>
                        <a:rPr lang="zh-CN" altLang="en-US" sz="900" u="none" strike="noStrike">
                          <a:effectLst/>
                        </a:rPr>
                        <a:t>及以下配网项目</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dirty="0">
                          <a:effectLst/>
                        </a:rPr>
                        <a:t>农网</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2024-2024</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在建</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0.61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183190">
                <a:tc>
                  <a:txBody>
                    <a:bodyPr/>
                    <a:lstStyle/>
                    <a:p>
                      <a:pPr algn="ctr" fontAlgn="ctr"/>
                      <a:r>
                        <a:rPr lang="en-US" altLang="zh-CN" sz="900" u="none" strike="noStrike">
                          <a:effectLst/>
                        </a:rPr>
                        <a:t>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巴中南江县印合</a:t>
                      </a:r>
                      <a:r>
                        <a:rPr lang="en-US" altLang="zh-CN" sz="900" u="none" strike="noStrike">
                          <a:effectLst/>
                        </a:rPr>
                        <a:t>110kV</a:t>
                      </a:r>
                      <a:r>
                        <a:rPr lang="zh-CN" altLang="en-US" sz="900" u="none" strike="noStrike">
                          <a:effectLst/>
                        </a:rPr>
                        <a:t>输变电工程</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电网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2024-2025</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在建</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0.79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195926">
                <a:tc>
                  <a:txBody>
                    <a:bodyPr/>
                    <a:lstStyle/>
                    <a:p>
                      <a:pPr algn="ctr" fontAlgn="ctr"/>
                      <a:r>
                        <a:rPr lang="en-US" altLang="zh-CN" sz="900" u="none" strike="noStrike">
                          <a:effectLst/>
                        </a:rPr>
                        <a:t>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巴中南江县坪河</a:t>
                      </a:r>
                      <a:r>
                        <a:rPr lang="en-US" altLang="zh-CN" sz="900" u="none" strike="noStrike">
                          <a:effectLst/>
                        </a:rPr>
                        <a:t>35kV</a:t>
                      </a:r>
                      <a:r>
                        <a:rPr lang="zh-CN" altLang="en-US" sz="900" u="none" strike="noStrike">
                          <a:effectLst/>
                        </a:rPr>
                        <a:t>变电站增容工程</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电网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2024-2025</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在建</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0.04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259602">
                <a:tc>
                  <a:txBody>
                    <a:bodyPr/>
                    <a:lstStyle/>
                    <a:p>
                      <a:pPr algn="ctr" fontAlgn="ctr"/>
                      <a:r>
                        <a:rPr lang="en-US" altLang="zh-CN" sz="900" u="none" strike="noStrike">
                          <a:effectLst/>
                        </a:rPr>
                        <a:t>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巴中南江县印合</a:t>
                      </a:r>
                      <a:r>
                        <a:rPr lang="en-US" altLang="zh-CN" sz="900" u="none" strike="noStrike">
                          <a:effectLst/>
                        </a:rPr>
                        <a:t>110kV</a:t>
                      </a:r>
                      <a:r>
                        <a:rPr lang="zh-CN" altLang="en-US" sz="900" u="none" strike="noStrike">
                          <a:effectLst/>
                        </a:rPr>
                        <a:t>输变电站</a:t>
                      </a:r>
                      <a:r>
                        <a:rPr lang="en-US" altLang="zh-CN" sz="900" u="none" strike="noStrike">
                          <a:effectLst/>
                        </a:rPr>
                        <a:t>35kV</a:t>
                      </a:r>
                      <a:r>
                        <a:rPr lang="zh-CN" altLang="en-US" sz="900" u="none" strike="noStrike">
                          <a:effectLst/>
                        </a:rPr>
                        <a:t>送出工程</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电网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2024-2025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dirty="0">
                          <a:effectLst/>
                        </a:rPr>
                        <a:t>在建</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0.21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195926">
                <a:tc>
                  <a:txBody>
                    <a:bodyPr/>
                    <a:lstStyle/>
                    <a:p>
                      <a:pPr algn="ctr" fontAlgn="ctr"/>
                      <a:r>
                        <a:rPr lang="en-US" altLang="zh-CN" sz="900" u="none" strike="noStrike">
                          <a:effectLst/>
                        </a:rPr>
                        <a:t>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巴中南江县桥坝</a:t>
                      </a:r>
                      <a:r>
                        <a:rPr lang="en-US" altLang="zh-CN" sz="900" u="none" strike="noStrike">
                          <a:effectLst/>
                        </a:rPr>
                        <a:t>35kV</a:t>
                      </a:r>
                      <a:r>
                        <a:rPr lang="zh-CN" altLang="en-US" sz="900" u="none" strike="noStrike">
                          <a:effectLst/>
                        </a:rPr>
                        <a:t>输变电工程</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电网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2024-2025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dirty="0">
                          <a:effectLst/>
                        </a:rPr>
                        <a:t>在建</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0.14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156741">
                <a:tc>
                  <a:txBody>
                    <a:bodyPr/>
                    <a:lstStyle/>
                    <a:p>
                      <a:pPr algn="ctr" fontAlgn="ctr"/>
                      <a:r>
                        <a:rPr lang="en-US" altLang="zh-CN" sz="900" u="none" strike="noStrike">
                          <a:effectLst/>
                        </a:rPr>
                        <a:t>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巴中南江县关坝</a:t>
                      </a:r>
                      <a:r>
                        <a:rPr lang="en-US" altLang="zh-CN" sz="900" u="none" strike="noStrike">
                          <a:effectLst/>
                        </a:rPr>
                        <a:t>35kV</a:t>
                      </a:r>
                      <a:r>
                        <a:rPr lang="zh-CN" altLang="en-US" sz="900" u="none" strike="noStrike">
                          <a:effectLst/>
                        </a:rPr>
                        <a:t>输变电工程</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电网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2024-2025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dirty="0">
                          <a:effectLst/>
                        </a:rPr>
                        <a:t>在建</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0.28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148284">
                <a:tc>
                  <a:txBody>
                    <a:bodyPr/>
                    <a:lstStyle/>
                    <a:p>
                      <a:pPr algn="ctr" fontAlgn="ctr"/>
                      <a:r>
                        <a:rPr lang="en-US" altLang="zh-CN" sz="900" u="none" strike="noStrike">
                          <a:effectLst/>
                        </a:rPr>
                        <a:t>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南江风力发电项目</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风电</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2024-2026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dirty="0">
                          <a:effectLst/>
                        </a:rPr>
                        <a:t>拟新开工</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5.00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4.00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148284">
                <a:tc>
                  <a:txBody>
                    <a:bodyPr/>
                    <a:lstStyle/>
                    <a:p>
                      <a:pPr algn="ctr" fontAlgn="ctr"/>
                      <a:r>
                        <a:rPr lang="en-US" altLang="zh-CN" sz="900" u="none" strike="noStrike">
                          <a:effectLst/>
                        </a:rPr>
                        <a:t>10</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南江抽蓄</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抽水蓄能</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2026-2033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dirty="0">
                          <a:effectLst/>
                        </a:rPr>
                        <a:t>拟新开工</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120.00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79.00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293523">
                <a:tc>
                  <a:txBody>
                    <a:bodyPr/>
                    <a:lstStyle/>
                    <a:p>
                      <a:pPr algn="ctr" fontAlgn="ctr"/>
                      <a:r>
                        <a:rPr lang="en-US" altLang="zh-CN" sz="900" u="none" strike="noStrike">
                          <a:effectLst/>
                        </a:rPr>
                        <a:t>11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南江县“茶光互补”光伏发电项目</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光伏</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加快前期</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20.00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6.00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最终以省上有关部门批复为准</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293523">
                <a:tc>
                  <a:txBody>
                    <a:bodyPr/>
                    <a:lstStyle/>
                    <a:p>
                      <a:pPr algn="ctr" fontAlgn="ctr"/>
                      <a:r>
                        <a:rPr lang="en-US" altLang="zh-CN" sz="900" u="none" strike="noStrike">
                          <a:effectLst/>
                        </a:rPr>
                        <a:t>12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南江风力发电项目（二期）</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风电</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dirty="0">
                          <a:effectLst/>
                        </a:rPr>
                        <a:t>研究纳规</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10.00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8.00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最终以省上有关部门批复为准</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293523">
                <a:tc>
                  <a:txBody>
                    <a:bodyPr/>
                    <a:lstStyle/>
                    <a:p>
                      <a:pPr algn="ctr" fontAlgn="ctr"/>
                      <a:r>
                        <a:rPr lang="en-US" altLang="zh-CN" sz="900" u="none" strike="noStrike">
                          <a:effectLst/>
                        </a:rPr>
                        <a:t>13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南江风力发电项目（三期）</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风电</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dirty="0">
                          <a:effectLst/>
                        </a:rPr>
                        <a:t>研究纳规</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8.00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最终以省上有关部门批复为准</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215518">
                <a:tc>
                  <a:txBody>
                    <a:bodyPr/>
                    <a:lstStyle/>
                    <a:p>
                      <a:pPr algn="ctr" fontAlgn="ctr"/>
                      <a:r>
                        <a:rPr lang="en-US" altLang="zh-CN" sz="900" u="none" strike="noStrike">
                          <a:effectLst/>
                        </a:rPr>
                        <a:t>14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巴中南江石滩</a:t>
                      </a:r>
                      <a:r>
                        <a:rPr lang="en-US" altLang="zh-CN" sz="900" u="none" strike="noStrike">
                          <a:effectLst/>
                        </a:rPr>
                        <a:t>110kV</a:t>
                      </a:r>
                      <a:r>
                        <a:rPr lang="zh-CN" altLang="en-US" sz="900" u="none" strike="noStrike">
                          <a:effectLst/>
                        </a:rPr>
                        <a:t>输变电工程</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电网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2025-2026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加快前期</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0.77</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dirty="0">
                          <a:effectLst/>
                        </a:rPr>
                        <a:t>　</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222376">
                <a:tc>
                  <a:txBody>
                    <a:bodyPr/>
                    <a:lstStyle/>
                    <a:p>
                      <a:pPr algn="ctr" fontAlgn="ctr"/>
                      <a:r>
                        <a:rPr lang="en-US" altLang="zh-CN" sz="900" u="none" strike="noStrike">
                          <a:effectLst/>
                        </a:rPr>
                        <a:t>15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巴中南江石滩</a:t>
                      </a:r>
                      <a:r>
                        <a:rPr lang="en-US" altLang="zh-CN" sz="900" u="none" strike="noStrike">
                          <a:effectLst/>
                        </a:rPr>
                        <a:t>110kV</a:t>
                      </a:r>
                      <a:r>
                        <a:rPr lang="zh-CN" altLang="en-US" sz="900" u="none" strike="noStrike">
                          <a:effectLst/>
                        </a:rPr>
                        <a:t>变电站</a:t>
                      </a:r>
                      <a:r>
                        <a:rPr lang="en-US" altLang="zh-CN" sz="900" u="none" strike="noStrike">
                          <a:effectLst/>
                        </a:rPr>
                        <a:t>35kV</a:t>
                      </a:r>
                      <a:r>
                        <a:rPr lang="zh-CN" altLang="en-US" sz="900" u="none" strike="noStrike">
                          <a:effectLst/>
                        </a:rPr>
                        <a:t>送出工程</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电网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2025-2026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加快前期</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0.37</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dirty="0">
                          <a:effectLst/>
                        </a:rPr>
                        <a:t>　</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241969">
                <a:tc>
                  <a:txBody>
                    <a:bodyPr/>
                    <a:lstStyle/>
                    <a:p>
                      <a:pPr algn="ctr" fontAlgn="ctr"/>
                      <a:r>
                        <a:rPr lang="en-US" altLang="zh-CN" sz="900" u="none" strike="noStrike">
                          <a:effectLst/>
                        </a:rPr>
                        <a:t>16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a:t>
                      </a:r>
                      <a:r>
                        <a:rPr lang="en-US" altLang="zh-CN" sz="900" u="none" strike="noStrike">
                          <a:effectLst/>
                        </a:rPr>
                        <a:t>2025</a:t>
                      </a:r>
                      <a:r>
                        <a:rPr lang="zh-CN" altLang="en-US" sz="900" u="none" strike="noStrike">
                          <a:effectLst/>
                        </a:rPr>
                        <a:t>年</a:t>
                      </a:r>
                      <a:r>
                        <a:rPr lang="en-US" altLang="zh-CN" sz="900" u="none" strike="noStrike">
                          <a:effectLst/>
                        </a:rPr>
                        <a:t>10kV</a:t>
                      </a:r>
                      <a:r>
                        <a:rPr lang="zh-CN" altLang="en-US" sz="900" u="none" strike="noStrike">
                          <a:effectLst/>
                        </a:rPr>
                        <a:t>及以下配网项目</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农网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2025-2025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加快前期</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0.34</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dirty="0">
                          <a:effectLst/>
                        </a:rPr>
                        <a:t>　</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235112">
                <a:tc>
                  <a:txBody>
                    <a:bodyPr/>
                    <a:lstStyle/>
                    <a:p>
                      <a:pPr algn="ctr" fontAlgn="ctr"/>
                      <a:r>
                        <a:rPr lang="en-US" altLang="zh-CN" sz="900" u="none" strike="noStrike">
                          <a:effectLst/>
                        </a:rPr>
                        <a:t>17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a:t>
                      </a:r>
                      <a:r>
                        <a:rPr lang="en-US" altLang="zh-CN" sz="900" u="none" strike="noStrike">
                          <a:effectLst/>
                        </a:rPr>
                        <a:t>2026</a:t>
                      </a:r>
                      <a:r>
                        <a:rPr lang="zh-CN" altLang="en-US" sz="900" u="none" strike="noStrike">
                          <a:effectLst/>
                        </a:rPr>
                        <a:t>年</a:t>
                      </a:r>
                      <a:r>
                        <a:rPr lang="en-US" altLang="zh-CN" sz="900" u="none" strike="noStrike">
                          <a:effectLst/>
                        </a:rPr>
                        <a:t>10kV</a:t>
                      </a:r>
                      <a:r>
                        <a:rPr lang="zh-CN" altLang="en-US" sz="900" u="none" strike="noStrike">
                          <a:effectLst/>
                        </a:rPr>
                        <a:t>及以下配网项目</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农网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2026-2026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加快前期</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0.35</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dirty="0">
                          <a:effectLst/>
                        </a:rPr>
                        <a:t>　</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r>
              <a:tr h="215518">
                <a:tc>
                  <a:txBody>
                    <a:bodyPr/>
                    <a:lstStyle/>
                    <a:p>
                      <a:pPr algn="ctr" fontAlgn="ctr"/>
                      <a:r>
                        <a:rPr lang="en-US" altLang="zh-CN" sz="900" u="none" strike="noStrike">
                          <a:effectLst/>
                        </a:rPr>
                        <a:t>18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just" fontAlgn="ctr"/>
                      <a:r>
                        <a:rPr lang="zh-CN" altLang="en-US" sz="900" u="none" strike="noStrike">
                          <a:effectLst/>
                        </a:rPr>
                        <a:t>巴中南江</a:t>
                      </a:r>
                      <a:r>
                        <a:rPr lang="en-US" altLang="zh-CN" sz="900" u="none" strike="noStrike">
                          <a:effectLst/>
                        </a:rPr>
                        <a:t>2027</a:t>
                      </a:r>
                      <a:r>
                        <a:rPr lang="zh-CN" altLang="en-US" sz="900" u="none" strike="noStrike">
                          <a:effectLst/>
                        </a:rPr>
                        <a:t>年</a:t>
                      </a:r>
                      <a:r>
                        <a:rPr lang="en-US" altLang="zh-CN" sz="900" u="none" strike="noStrike">
                          <a:effectLst/>
                        </a:rPr>
                        <a:t>10kV</a:t>
                      </a:r>
                      <a:r>
                        <a:rPr lang="zh-CN" altLang="en-US" sz="900" u="none" strike="noStrike">
                          <a:effectLst/>
                        </a:rPr>
                        <a:t>及以下配网项目</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农网</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a:effectLst/>
                        </a:rPr>
                        <a:t>2027-2027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zh-CN" altLang="en-US" sz="900" u="none" strike="noStrike">
                          <a:effectLst/>
                        </a:rPr>
                        <a:t>加快前期</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ctr" fontAlgn="ctr"/>
                      <a:r>
                        <a:rPr lang="en-US" altLang="zh-CN" sz="900" u="none" strike="noStrike" dirty="0">
                          <a:effectLst/>
                        </a:rPr>
                        <a:t>0.40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c>
                  <a:txBody>
                    <a:bodyPr/>
                    <a:lstStyle/>
                    <a:p>
                      <a:pPr algn="l" fontAlgn="ctr"/>
                      <a:r>
                        <a:rPr lang="zh-CN" altLang="en-US" sz="900" u="none" strike="noStrike" dirty="0">
                          <a:effectLst/>
                        </a:rPr>
                        <a:t>　</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2875" marR="2875" marT="2875"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1560" y="672527"/>
            <a:ext cx="3658457" cy="369332"/>
          </a:xfrm>
          <a:prstGeom prst="rect">
            <a:avLst/>
          </a:prstGeom>
          <a:noFill/>
        </p:spPr>
        <p:txBody>
          <a:bodyPr wrap="square" rtlCol="0">
            <a:spAutoFit/>
          </a:bodyPr>
          <a:lstStyle/>
          <a:p>
            <a:r>
              <a:rPr lang="en-US" altLang="zh-CN" b="1" dirty="0">
                <a:solidFill>
                  <a:prstClr val="black"/>
                </a:solidFill>
                <a:latin typeface="+mj-ea"/>
                <a:ea typeface="+mj-ea"/>
              </a:rPr>
              <a:t>1.</a:t>
            </a:r>
            <a:r>
              <a:rPr lang="zh-CN" altLang="en-US" b="1" dirty="0">
                <a:solidFill>
                  <a:prstClr val="black"/>
                </a:solidFill>
                <a:latin typeface="+mj-ea"/>
                <a:ea typeface="+mj-ea"/>
              </a:rPr>
              <a:t>按业务指南</a:t>
            </a:r>
            <a:r>
              <a:rPr lang="zh-CN" altLang="en-US" b="1" dirty="0">
                <a:solidFill>
                  <a:prstClr val="black"/>
                </a:solidFill>
                <a:latin typeface="+mj-ea"/>
                <a:ea typeface="+mj-ea"/>
                <a:sym typeface="+mn-ea"/>
              </a:rPr>
              <a:t>督促企业规范程序</a:t>
            </a:r>
            <a:endParaRPr lang="zh-CN" altLang="en-US" b="1" dirty="0">
              <a:solidFill>
                <a:prstClr val="black"/>
              </a:solidFill>
              <a:latin typeface="+mj-ea"/>
              <a:ea typeface="+mj-ea"/>
            </a:endParaRPr>
          </a:p>
        </p:txBody>
      </p:sp>
      <p:sp>
        <p:nvSpPr>
          <p:cNvPr id="6" name="矩形 5"/>
          <p:cNvSpPr/>
          <p:nvPr/>
        </p:nvSpPr>
        <p:spPr>
          <a:xfrm>
            <a:off x="323528" y="1131590"/>
            <a:ext cx="8496944" cy="3785652"/>
          </a:xfrm>
          <a:prstGeom prst="rect">
            <a:avLst/>
          </a:prstGeom>
        </p:spPr>
        <p:txBody>
          <a:bodyPr wrap="square">
            <a:spAutoFit/>
          </a:bodyPr>
          <a:lstStyle/>
          <a:p>
            <a:r>
              <a:rPr lang="zh-CN" altLang="en-US" sz="1200" b="1" dirty="0" smtClean="0">
                <a:solidFill>
                  <a:prstClr val="black"/>
                </a:solidFill>
                <a:latin typeface="微软雅黑" panose="020B0503020204020204" pitchFamily="34" charset="-122"/>
                <a:ea typeface="微软雅黑" panose="020B0503020204020204" pitchFamily="34" charset="-122"/>
              </a:rPr>
              <a:t>        一</a:t>
            </a:r>
            <a:r>
              <a:rPr lang="zh-CN" altLang="en-US" sz="1200" b="1" dirty="0">
                <a:solidFill>
                  <a:prstClr val="black"/>
                </a:solidFill>
                <a:latin typeface="微软雅黑" panose="020B0503020204020204" pitchFamily="34" charset="-122"/>
                <a:ea typeface="微软雅黑" panose="020B0503020204020204" pitchFamily="34" charset="-122"/>
              </a:rPr>
              <a:t>、确定项目选址</a:t>
            </a:r>
          </a:p>
          <a:p>
            <a:r>
              <a:rPr lang="zh-CN" altLang="en-US" sz="1200" dirty="0" smtClean="0">
                <a:solidFill>
                  <a:prstClr val="black"/>
                </a:solidFill>
              </a:rPr>
              <a:t>        园区</a:t>
            </a:r>
            <a:r>
              <a:rPr lang="zh-CN" altLang="en-US" sz="1200" dirty="0">
                <a:solidFill>
                  <a:prstClr val="black"/>
                </a:solidFill>
              </a:rPr>
              <a:t>厂房屋顶、工商业企业屋顶、自然人住宅屋顶、公共机构屋顶、写字楼、商超、体育馆、酒店等屋顶。</a:t>
            </a:r>
          </a:p>
          <a:p>
            <a:r>
              <a:rPr lang="zh-CN" altLang="en-US" sz="1200" b="1" dirty="0" smtClean="0">
                <a:solidFill>
                  <a:prstClr val="black"/>
                </a:solidFill>
                <a:latin typeface="微软雅黑" panose="020B0503020204020204" pitchFamily="34" charset="-122"/>
                <a:ea typeface="微软雅黑" panose="020B0503020204020204" pitchFamily="34" charset="-122"/>
              </a:rPr>
              <a:t>        二</a:t>
            </a:r>
            <a:r>
              <a:rPr lang="zh-CN" altLang="en-US" sz="1200" b="1" dirty="0">
                <a:solidFill>
                  <a:prstClr val="black"/>
                </a:solidFill>
                <a:latin typeface="微软雅黑" panose="020B0503020204020204" pitchFamily="34" charset="-122"/>
                <a:ea typeface="微软雅黑" panose="020B0503020204020204" pitchFamily="34" charset="-122"/>
              </a:rPr>
              <a:t>、确定投资主体</a:t>
            </a:r>
          </a:p>
          <a:p>
            <a:r>
              <a:rPr lang="zh-CN" altLang="en-US" sz="1200" dirty="0" smtClean="0">
                <a:solidFill>
                  <a:prstClr val="black"/>
                </a:solidFill>
              </a:rPr>
              <a:t>        投资</a:t>
            </a:r>
            <a:r>
              <a:rPr lang="zh-CN" altLang="en-US" sz="1200" dirty="0">
                <a:solidFill>
                  <a:prstClr val="black"/>
                </a:solidFill>
              </a:rPr>
              <a:t>主体包括自然人利用自有住宅建设、工商业企业利用自有合法空间资源建设、投资主体租赁工商业企业合法空间资源或自然人产权屋顶三类。</a:t>
            </a:r>
          </a:p>
          <a:p>
            <a:r>
              <a:rPr lang="zh-CN" altLang="en-US" sz="1200" dirty="0" smtClean="0">
                <a:solidFill>
                  <a:prstClr val="black"/>
                </a:solidFill>
              </a:rPr>
              <a:t>        租赁</a:t>
            </a:r>
            <a:r>
              <a:rPr lang="zh-CN" altLang="en-US" sz="1200" dirty="0">
                <a:solidFill>
                  <a:prstClr val="black"/>
                </a:solidFill>
              </a:rPr>
              <a:t>式投资主体原则上为南江注册的公司，注册资金</a:t>
            </a:r>
            <a:r>
              <a:rPr lang="en-US" altLang="zh-CN" sz="1200" dirty="0">
                <a:solidFill>
                  <a:prstClr val="black"/>
                </a:solidFill>
              </a:rPr>
              <a:t>500</a:t>
            </a:r>
            <a:r>
              <a:rPr lang="zh-CN" altLang="en-US" sz="1200" dirty="0">
                <a:solidFill>
                  <a:prstClr val="black"/>
                </a:solidFill>
              </a:rPr>
              <a:t>万元以上，投资主体（或委托运营单位）要具备与屋顶光伏发电项目服务内容相匹配的专业资质（从业人员具备与服务内容相匹配的技术能力或上岗证书，并严格按照相关安全规范进行操作）。资信是否良好、经营状况及收入是否稳定，无不良记录。</a:t>
            </a:r>
          </a:p>
          <a:p>
            <a:r>
              <a:rPr lang="zh-CN" altLang="en-US" sz="1200" b="1" dirty="0" smtClean="0">
                <a:solidFill>
                  <a:prstClr val="black"/>
                </a:solidFill>
                <a:latin typeface="微软雅黑" panose="020B0503020204020204" pitchFamily="34" charset="-122"/>
                <a:ea typeface="微软雅黑" panose="020B0503020204020204" pitchFamily="34" charset="-122"/>
              </a:rPr>
              <a:t>        三</a:t>
            </a:r>
            <a:r>
              <a:rPr lang="zh-CN" altLang="en-US" sz="1200" b="1" dirty="0">
                <a:solidFill>
                  <a:prstClr val="black"/>
                </a:solidFill>
                <a:latin typeface="微软雅黑" panose="020B0503020204020204" pitchFamily="34" charset="-122"/>
                <a:ea typeface="微软雅黑" panose="020B0503020204020204" pitchFamily="34" charset="-122"/>
              </a:rPr>
              <a:t>、项目初步沟通</a:t>
            </a:r>
          </a:p>
          <a:p>
            <a:r>
              <a:rPr lang="zh-CN" altLang="en-US" sz="1200" dirty="0" smtClean="0">
                <a:solidFill>
                  <a:prstClr val="black"/>
                </a:solidFill>
              </a:rPr>
              <a:t>        投资</a:t>
            </a:r>
            <a:r>
              <a:rPr lang="zh-CN" altLang="en-US" sz="1200" dirty="0">
                <a:solidFill>
                  <a:prstClr val="black"/>
                </a:solidFill>
              </a:rPr>
              <a:t>主体租赁自然人产权屋顶建设的分布式屋顶光伏项目，由当地乡镇党委政府负责对企业资格进行审查，与投资企业签订协议，明确开发范围、建设、管理、运维等内容，明确“不得利用农户信息贷款或变相贷款，农户不承担金融风险；屋顶分布式光伏业主落实安全生产主体责任；承诺光伏组件、逆变器质保期内不转手抛售项目资产”；同时明确农户、村社与当地党委政府三者责权利关系。投资企业在与房屋所有人签订协议（合同）后，需再向属地乡镇（街道）、自然资源所报备，并向县改局履行备案手续。原则上一个乡镇只能入驻一家投资企业。</a:t>
            </a:r>
          </a:p>
          <a:p>
            <a:r>
              <a:rPr lang="zh-CN" altLang="en-US" sz="1200" dirty="0" smtClean="0">
                <a:solidFill>
                  <a:prstClr val="black"/>
                </a:solidFill>
              </a:rPr>
              <a:t>        建设</a:t>
            </a:r>
            <a:r>
              <a:rPr lang="zh-CN" altLang="en-US" sz="1200" dirty="0">
                <a:solidFill>
                  <a:prstClr val="black"/>
                </a:solidFill>
              </a:rPr>
              <a:t>点位选择后开发企业先行与供电部门沟通台区接入情况，避免出现台区接入容量受限，项目建成后无法接入</a:t>
            </a:r>
            <a:r>
              <a:rPr lang="zh-CN" altLang="en-US" sz="1200" dirty="0" smtClean="0">
                <a:solidFill>
                  <a:prstClr val="black"/>
                </a:solidFill>
              </a:rPr>
              <a:t>。</a:t>
            </a:r>
            <a:endParaRPr lang="en-US" altLang="zh-CN" sz="1200" dirty="0" smtClean="0">
              <a:solidFill>
                <a:prstClr val="black"/>
              </a:solidFill>
            </a:endParaRPr>
          </a:p>
          <a:p>
            <a:r>
              <a:rPr lang="zh-CN" altLang="en-US" sz="1200" dirty="0">
                <a:solidFill>
                  <a:prstClr val="black"/>
                </a:solidFill>
              </a:rPr>
              <a:t> </a:t>
            </a:r>
            <a:r>
              <a:rPr lang="zh-CN" altLang="en-US" sz="1200" dirty="0" smtClean="0">
                <a:solidFill>
                  <a:prstClr val="black"/>
                </a:solidFill>
              </a:rPr>
              <a:t>       </a:t>
            </a:r>
            <a:r>
              <a:rPr lang="zh-CN" altLang="en-US" sz="1200" b="1" dirty="0">
                <a:solidFill>
                  <a:prstClr val="black"/>
                </a:solidFill>
                <a:latin typeface="微软雅黑" panose="020B0503020204020204" pitchFamily="34" charset="-122"/>
                <a:ea typeface="微软雅黑" panose="020B0503020204020204" pitchFamily="34" charset="-122"/>
              </a:rPr>
              <a:t>四、编制项目建议书</a:t>
            </a:r>
          </a:p>
          <a:p>
            <a:r>
              <a:rPr lang="zh-CN" altLang="en-US" sz="1200" dirty="0">
                <a:solidFill>
                  <a:prstClr val="black"/>
                </a:solidFill>
              </a:rPr>
              <a:t>        投资企业结合当地实际，编制分布式光伏项目建议书，针对光伏资源及农户意愿进行调查摸底，对光伏开发规模进行科学论证。项目建议书主要包括但不限于项目建设的必要性、项目名称、主要建设内容（装机容量）、拟建地点、拟建规模、建设条件、投资匡算、资金筹措、项目建设、项目管理、项目运维以及社会效益和经济效益等进行综合分析，并附相关佐证资料。</a:t>
            </a:r>
          </a:p>
        </p:txBody>
      </p:sp>
      <p:grpSp>
        <p:nvGrpSpPr>
          <p:cNvPr id="5" name="组合 4"/>
          <p:cNvGrpSpPr/>
          <p:nvPr/>
        </p:nvGrpSpPr>
        <p:grpSpPr>
          <a:xfrm>
            <a:off x="611560" y="49759"/>
            <a:ext cx="4320480" cy="623229"/>
            <a:chOff x="889605" y="359972"/>
            <a:chExt cx="1259659" cy="623420"/>
          </a:xfrm>
        </p:grpSpPr>
        <p:sp>
          <p:nvSpPr>
            <p:cNvPr id="7" name="矩形 3"/>
            <p:cNvSpPr>
              <a:spLocks noChangeArrowheads="1"/>
            </p:cNvSpPr>
            <p:nvPr/>
          </p:nvSpPr>
          <p:spPr bwMode="auto">
            <a:xfrm>
              <a:off x="889605" y="359972"/>
              <a:ext cx="1259659" cy="62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defTabSz="914400"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二、依法有序推进分布式光伏项目</a:t>
              </a:r>
            </a:p>
          </p:txBody>
        </p:sp>
        <p:grpSp>
          <p:nvGrpSpPr>
            <p:cNvPr id="8" name="组合 7"/>
            <p:cNvGrpSpPr/>
            <p:nvPr/>
          </p:nvGrpSpPr>
          <p:grpSpPr>
            <a:xfrm>
              <a:off x="889605" y="757101"/>
              <a:ext cx="1028125" cy="45719"/>
              <a:chOff x="688893" y="2574256"/>
              <a:chExt cx="7739508" cy="81111"/>
            </a:xfrm>
          </p:grpSpPr>
          <p:sp>
            <p:nvSpPr>
              <p:cNvPr id="9"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0"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1"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2"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13"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339502"/>
            <a:ext cx="8856984" cy="309637"/>
          </a:xfrm>
          <a:prstGeom prst="rect">
            <a:avLst/>
          </a:prstGeom>
        </p:spPr>
        <p:txBody>
          <a:bodyPr wrap="square">
            <a:spAutoFit/>
          </a:bodyPr>
          <a:lstStyle/>
          <a:p>
            <a:pPr indent="408305" algn="just">
              <a:lnSpc>
                <a:spcPct val="150000"/>
              </a:lnSpc>
              <a:spcAft>
                <a:spcPts val="0"/>
              </a:spcAft>
            </a:pPr>
            <a:r>
              <a:rPr lang="zh-CN" altLang="en-US" sz="1050" b="1" kern="100" dirty="0">
                <a:solidFill>
                  <a:srgbClr val="000000"/>
                </a:solidFill>
                <a:ea typeface="黑体" panose="02010600030101010101" pitchFamily="49" charset="-122"/>
                <a:cs typeface="黑体" panose="02010600030101010101" pitchFamily="49" charset="-122"/>
              </a:rPr>
              <a:t> </a:t>
            </a:r>
            <a:endParaRPr lang="zh-CN" altLang="zh-CN" sz="1050" kern="100" dirty="0">
              <a:solidFill>
                <a:prstClr val="black"/>
              </a:solidFill>
              <a:ea typeface="仿宋_GB2312" panose="02010609030101010101" charset="-122"/>
              <a:cs typeface="Times New Roman" panose="02020603050405020304" pitchFamily="18" charset="0"/>
            </a:endParaRPr>
          </a:p>
        </p:txBody>
      </p:sp>
      <p:sp>
        <p:nvSpPr>
          <p:cNvPr id="3" name="矩形 2"/>
          <p:cNvSpPr/>
          <p:nvPr/>
        </p:nvSpPr>
        <p:spPr>
          <a:xfrm>
            <a:off x="251520" y="195486"/>
            <a:ext cx="8604956" cy="4708981"/>
          </a:xfrm>
          <a:prstGeom prst="rect">
            <a:avLst/>
          </a:prstGeom>
        </p:spPr>
        <p:txBody>
          <a:bodyPr wrap="square">
            <a:spAutoFit/>
          </a:bodyPr>
          <a:lstStyle/>
          <a:p>
            <a:r>
              <a:rPr lang="zh-CN" altLang="en-US" sz="1200" b="1" dirty="0" smtClean="0">
                <a:solidFill>
                  <a:prstClr val="black"/>
                </a:solidFill>
                <a:latin typeface="微软雅黑" panose="020B0503020204020204" pitchFamily="34" charset="-122"/>
                <a:ea typeface="微软雅黑" panose="020B0503020204020204" pitchFamily="34" charset="-122"/>
              </a:rPr>
              <a:t>       五</a:t>
            </a:r>
            <a:r>
              <a:rPr lang="zh-CN" altLang="en-US" sz="1200" b="1" dirty="0">
                <a:solidFill>
                  <a:prstClr val="black"/>
                </a:solidFill>
                <a:latin typeface="微软雅黑" panose="020B0503020204020204" pitchFamily="34" charset="-122"/>
                <a:ea typeface="微软雅黑" panose="020B0503020204020204" pitchFamily="34" charset="-122"/>
              </a:rPr>
              <a:t>、规划许可审查</a:t>
            </a:r>
          </a:p>
          <a:p>
            <a:r>
              <a:rPr lang="zh-CN" altLang="en-US" sz="1200" dirty="0" smtClean="0">
                <a:solidFill>
                  <a:prstClr val="black"/>
                </a:solidFill>
              </a:rPr>
              <a:t>        光</a:t>
            </a:r>
            <a:r>
              <a:rPr lang="zh-CN" altLang="en-US" sz="1200" dirty="0">
                <a:solidFill>
                  <a:prstClr val="black"/>
                </a:solidFill>
              </a:rPr>
              <a:t>伏发电项目应遵守</a:t>
            </a:r>
            <a:r>
              <a:rPr lang="en-US" altLang="zh-CN" sz="1200" dirty="0">
                <a:solidFill>
                  <a:prstClr val="black"/>
                </a:solidFill>
              </a:rPr>
              <a:t>《</a:t>
            </a:r>
            <a:r>
              <a:rPr lang="zh-CN" altLang="en-US" sz="1200" dirty="0">
                <a:solidFill>
                  <a:prstClr val="black"/>
                </a:solidFill>
              </a:rPr>
              <a:t>中华人民共和国城乡规划法</a:t>
            </a:r>
            <a:r>
              <a:rPr lang="en-US" altLang="zh-CN" sz="1200" dirty="0">
                <a:solidFill>
                  <a:prstClr val="black"/>
                </a:solidFill>
              </a:rPr>
              <a:t>》</a:t>
            </a:r>
            <a:r>
              <a:rPr lang="zh-CN" altLang="en-US" sz="1200" dirty="0">
                <a:solidFill>
                  <a:prstClr val="black"/>
                </a:solidFill>
              </a:rPr>
              <a:t>，符合南江县国土空间规划、乡镇片区级国土空间规划、村规划，并与周边建筑物、景观（风貌）相协调。</a:t>
            </a:r>
          </a:p>
          <a:p>
            <a:r>
              <a:rPr lang="zh-CN" altLang="en-US" sz="1200" b="1" dirty="0" smtClean="0">
                <a:solidFill>
                  <a:prstClr val="black"/>
                </a:solidFill>
                <a:latin typeface="微软雅黑" panose="020B0503020204020204" pitchFamily="34" charset="-122"/>
                <a:ea typeface="微软雅黑" panose="020B0503020204020204" pitchFamily="34" charset="-122"/>
              </a:rPr>
              <a:t>        六</a:t>
            </a:r>
            <a:r>
              <a:rPr lang="zh-CN" altLang="en-US" sz="1200" b="1" dirty="0">
                <a:solidFill>
                  <a:prstClr val="black"/>
                </a:solidFill>
                <a:latin typeface="微软雅黑" panose="020B0503020204020204" pitchFamily="34" charset="-122"/>
                <a:ea typeface="微软雅黑" panose="020B0503020204020204" pitchFamily="34" charset="-122"/>
              </a:rPr>
              <a:t>、房屋安全鉴定</a:t>
            </a:r>
          </a:p>
          <a:p>
            <a:r>
              <a:rPr lang="zh-CN" altLang="en-US" sz="1200" dirty="0" smtClean="0">
                <a:solidFill>
                  <a:prstClr val="black"/>
                </a:solidFill>
              </a:rPr>
              <a:t>        对</a:t>
            </a:r>
            <a:r>
              <a:rPr lang="zh-CN" altLang="en-US" sz="1200" dirty="0">
                <a:solidFill>
                  <a:prstClr val="black"/>
                </a:solidFill>
              </a:rPr>
              <a:t>拟实施光伏发电项目的房屋进行房屋安全鉴定。位于县城或城镇内且在住建部门备案的房屋，并经专业设计院设计，图纸审查中心出具专业审查意见，直接使用其房屋荷载结论。未在住建部门备案和未经专业设计院设计的房屋，必须委托具备房屋安全鉴定资质的第三方机构，出具房屋安全鉴定报告，所使用屋顶必须符合光伏发电项目安装条件，确保房屋及项目安全。</a:t>
            </a:r>
          </a:p>
          <a:p>
            <a:r>
              <a:rPr lang="zh-CN" altLang="en-US" sz="1200" b="1" dirty="0" smtClean="0">
                <a:solidFill>
                  <a:prstClr val="black"/>
                </a:solidFill>
                <a:latin typeface="微软雅黑" panose="020B0503020204020204" pitchFamily="34" charset="-122"/>
                <a:ea typeface="微软雅黑" panose="020B0503020204020204" pitchFamily="34" charset="-122"/>
              </a:rPr>
              <a:t>        七</a:t>
            </a:r>
            <a:r>
              <a:rPr lang="zh-CN" altLang="en-US" sz="1200" b="1" dirty="0">
                <a:solidFill>
                  <a:prstClr val="black"/>
                </a:solidFill>
                <a:latin typeface="微软雅黑" panose="020B0503020204020204" pitchFamily="34" charset="-122"/>
                <a:ea typeface="微软雅黑" panose="020B0503020204020204" pitchFamily="34" charset="-122"/>
              </a:rPr>
              <a:t>、项目审核备案</a:t>
            </a:r>
          </a:p>
          <a:p>
            <a:r>
              <a:rPr lang="en-US" altLang="zh-CN" sz="1200" dirty="0" smtClean="0">
                <a:solidFill>
                  <a:prstClr val="black"/>
                </a:solidFill>
              </a:rPr>
              <a:t>        1</a:t>
            </a:r>
            <a:r>
              <a:rPr lang="en-US" altLang="zh-CN" sz="1200" dirty="0">
                <a:solidFill>
                  <a:prstClr val="black"/>
                </a:solidFill>
              </a:rPr>
              <a:t>.</a:t>
            </a:r>
            <a:r>
              <a:rPr lang="zh-CN" altLang="en-US" sz="1200" dirty="0">
                <a:solidFill>
                  <a:prstClr val="black"/>
                </a:solidFill>
              </a:rPr>
              <a:t>自然人填写申请表（附件</a:t>
            </a:r>
            <a:r>
              <a:rPr lang="en-US" altLang="zh-CN" sz="1200" dirty="0">
                <a:solidFill>
                  <a:prstClr val="black"/>
                </a:solidFill>
              </a:rPr>
              <a:t>1</a:t>
            </a:r>
            <a:r>
              <a:rPr lang="zh-CN" altLang="en-US" sz="1200" dirty="0">
                <a:solidFill>
                  <a:prstClr val="black"/>
                </a:solidFill>
              </a:rPr>
              <a:t>），提交居民身份证、房屋产权证明（土地使用权证）、电费收益账户、建筑物现状彩色照片、房屋质量安全性鉴定报告、与安装企业签订的安装合同（安全责任约定）、安装企业承装资质营业执照、法人身份证、特种作业人员资格、质量安全管理机构及主要岗位人员资格。委托办理的，需提供授权委托书、授权人身份证复印件、被授权人身份证复印件、购置设备证明等资料</a:t>
            </a:r>
            <a:r>
              <a:rPr lang="zh-CN" altLang="en-US" sz="1200" dirty="0" smtClean="0">
                <a:solidFill>
                  <a:prstClr val="black"/>
                </a:solidFill>
              </a:rPr>
              <a:t>。</a:t>
            </a:r>
            <a:endParaRPr lang="en-US" altLang="zh-CN" sz="1200" dirty="0" smtClean="0">
              <a:solidFill>
                <a:prstClr val="black"/>
              </a:solidFill>
            </a:endParaRPr>
          </a:p>
          <a:p>
            <a:r>
              <a:rPr lang="en-US" altLang="zh-CN" sz="1200" dirty="0" smtClean="0">
                <a:solidFill>
                  <a:prstClr val="black"/>
                </a:solidFill>
              </a:rPr>
              <a:t>        2</a:t>
            </a:r>
            <a:r>
              <a:rPr lang="en-US" altLang="zh-CN" sz="1200" dirty="0">
                <a:solidFill>
                  <a:prstClr val="black"/>
                </a:solidFill>
              </a:rPr>
              <a:t>.</a:t>
            </a:r>
            <a:r>
              <a:rPr lang="zh-CN" altLang="en-US" sz="1200" dirty="0">
                <a:solidFill>
                  <a:prstClr val="black"/>
                </a:solidFill>
              </a:rPr>
              <a:t>投资主体填写申请表（附件</a:t>
            </a:r>
            <a:r>
              <a:rPr lang="en-US" altLang="zh-CN" sz="1200" dirty="0">
                <a:solidFill>
                  <a:prstClr val="black"/>
                </a:solidFill>
              </a:rPr>
              <a:t>2</a:t>
            </a:r>
            <a:r>
              <a:rPr lang="zh-CN" altLang="en-US" sz="1200" dirty="0">
                <a:solidFill>
                  <a:prstClr val="black"/>
                </a:solidFill>
              </a:rPr>
              <a:t>），提交企业营业执照（新能源相关资质）、企业信用报告、企业土地使用证、自然人房产证等权属证明、法人身份证、与乡镇签订的开发协议、租赁合同（协议）、建筑物现状彩色照片、租赁自然人屋顶需房屋质量安全性鉴定报告、租赁工商业企业合法空间需第三方检测机构出具的载荷复核计算书、电费收益账户、由有资质的设计单位出具初设方案；占用公共场地的，需提供业主委员会出具的项目同意书或所有相关居民家庭签字的项目同意书、物业公司出具的开工许可意见、委托书的原件、被委托人的身份证复印件、购置设备证明等资料</a:t>
            </a:r>
            <a:r>
              <a:rPr lang="zh-CN" altLang="en-US" sz="1200" dirty="0" smtClean="0">
                <a:solidFill>
                  <a:prstClr val="black"/>
                </a:solidFill>
              </a:rPr>
              <a:t>。</a:t>
            </a:r>
            <a:endParaRPr lang="en-US" altLang="zh-CN" sz="1200" dirty="0" smtClean="0">
              <a:solidFill>
                <a:prstClr val="black"/>
              </a:solidFill>
            </a:endParaRPr>
          </a:p>
          <a:p>
            <a:r>
              <a:rPr lang="en-US" altLang="zh-CN" sz="1200" dirty="0">
                <a:solidFill>
                  <a:prstClr val="black"/>
                </a:solidFill>
              </a:rPr>
              <a:t> </a:t>
            </a:r>
            <a:r>
              <a:rPr lang="en-US" altLang="zh-CN" sz="1200" dirty="0" smtClean="0">
                <a:solidFill>
                  <a:prstClr val="black"/>
                </a:solidFill>
              </a:rPr>
              <a:t>       3</a:t>
            </a:r>
            <a:r>
              <a:rPr lang="en-US" altLang="zh-CN" sz="1200" dirty="0">
                <a:solidFill>
                  <a:prstClr val="black"/>
                </a:solidFill>
              </a:rPr>
              <a:t>.</a:t>
            </a:r>
            <a:r>
              <a:rPr lang="zh-CN" altLang="en-US" sz="1200" dirty="0">
                <a:solidFill>
                  <a:prstClr val="black"/>
                </a:solidFill>
              </a:rPr>
              <a:t>工商业企业填写申请表（附件</a:t>
            </a:r>
            <a:r>
              <a:rPr lang="en-US" altLang="zh-CN" sz="1200" dirty="0">
                <a:solidFill>
                  <a:prstClr val="black"/>
                </a:solidFill>
              </a:rPr>
              <a:t>3</a:t>
            </a:r>
            <a:r>
              <a:rPr lang="zh-CN" altLang="en-US" sz="1200" dirty="0">
                <a:solidFill>
                  <a:prstClr val="black"/>
                </a:solidFill>
              </a:rPr>
              <a:t>），提交企业营业执照（新能源相关资质）、企业信用报告、企业土地使用证、房产证等权属证明、法人身份证、由第三方检测机构出具的载荷复核计算书、电费收益账户、由有资质的设计单位出具初设方案、购置设备证明等资料。如是委托有资质的企业建设，还需提供委托协议、被委托企业的信用报告、被委托人的身份证，被委托企业应当在业务所在地配备必要的办公场所及人员，建立必要的质量保证体系及工作制度，并对从业人员（含特种设备作业人员及质量、安全管理人员）及分包企业定期安全培训，对安装的设备及既有建筑进行定期检查维护保养，确保安装设备正常、既有房屋安全。</a:t>
            </a:r>
          </a:p>
          <a:p>
            <a:r>
              <a:rPr lang="zh-CN" altLang="en-US" sz="1200" dirty="0">
                <a:solidFill>
                  <a:prstClr val="black"/>
                </a:solidFill>
              </a:rPr>
              <a:t>        以上资料经属地乡镇（街道）初审后（签字盖章），报县发展改革局能源股（党政中心</a:t>
            </a:r>
            <a:r>
              <a:rPr lang="en-US" altLang="zh-CN" sz="1200" dirty="0">
                <a:solidFill>
                  <a:prstClr val="black"/>
                </a:solidFill>
              </a:rPr>
              <a:t>824</a:t>
            </a:r>
            <a:r>
              <a:rPr lang="zh-CN" altLang="en-US" sz="1200" dirty="0">
                <a:solidFill>
                  <a:prstClr val="black"/>
                </a:solidFill>
              </a:rPr>
              <a:t>室）审核，再通过四川省投资项目在线审批监管平台（南江县）</a:t>
            </a:r>
            <a:r>
              <a:rPr lang="en-US" altLang="zh-CN" sz="1200" dirty="0">
                <a:solidFill>
                  <a:prstClr val="black"/>
                </a:solidFill>
              </a:rPr>
              <a:t>https://tzxm.sczwfw.gov.cn/</a:t>
            </a:r>
            <a:r>
              <a:rPr lang="zh-CN" altLang="en-US" sz="1200" dirty="0">
                <a:solidFill>
                  <a:prstClr val="black"/>
                </a:solidFill>
              </a:rPr>
              <a:t>申请光伏发电项目备案，总装机容量不得超过</a:t>
            </a:r>
            <a:r>
              <a:rPr lang="en-US" altLang="zh-CN" sz="1200" dirty="0">
                <a:solidFill>
                  <a:prstClr val="black"/>
                </a:solidFill>
              </a:rPr>
              <a:t>6MW</a:t>
            </a:r>
            <a:r>
              <a:rPr lang="zh-CN" altLang="en-US" sz="1200" dirty="0" smtClean="0">
                <a:solidFill>
                  <a:prstClr val="black"/>
                </a:solidFill>
              </a:rPr>
              <a:t>。</a:t>
            </a:r>
            <a:endParaRPr lang="zh-CN" altLang="en-US" sz="12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963" y="411510"/>
            <a:ext cx="8856984" cy="4493538"/>
          </a:xfrm>
          <a:prstGeom prst="rect">
            <a:avLst/>
          </a:prstGeom>
        </p:spPr>
        <p:txBody>
          <a:bodyPr wrap="square">
            <a:spAutoFit/>
          </a:bodyPr>
          <a:lstStyle/>
          <a:p>
            <a:r>
              <a:rPr lang="zh-CN" altLang="en-US" sz="1100" b="1" dirty="0" smtClean="0">
                <a:solidFill>
                  <a:prstClr val="black"/>
                </a:solidFill>
                <a:latin typeface="微软雅黑" panose="020B0503020204020204" pitchFamily="34" charset="-122"/>
                <a:ea typeface="微软雅黑" panose="020B0503020204020204" pitchFamily="34" charset="-122"/>
              </a:rPr>
              <a:t>      八</a:t>
            </a:r>
            <a:r>
              <a:rPr lang="zh-CN" altLang="en-US" sz="1100" b="1" dirty="0">
                <a:solidFill>
                  <a:prstClr val="black"/>
                </a:solidFill>
                <a:latin typeface="微软雅黑" panose="020B0503020204020204" pitchFamily="34" charset="-122"/>
                <a:ea typeface="微软雅黑" panose="020B0503020204020204" pitchFamily="34" charset="-122"/>
              </a:rPr>
              <a:t>、规范项目实施</a:t>
            </a:r>
          </a:p>
          <a:p>
            <a:r>
              <a:rPr lang="zh-CN" altLang="en-US" sz="1100" dirty="0" smtClean="0">
                <a:solidFill>
                  <a:prstClr val="black"/>
                </a:solidFill>
              </a:rPr>
              <a:t>        安装</a:t>
            </a:r>
            <a:r>
              <a:rPr lang="zh-CN" altLang="en-US" sz="1100" dirty="0">
                <a:solidFill>
                  <a:prstClr val="black"/>
                </a:solidFill>
              </a:rPr>
              <a:t>服务企业应具有独立法人资格，无严重不良信誉和违法记录。安装服务应具有国家规定的相应资质：设计单位应具有电力行业（新能源发电）乙级及以上工程设计资质并配备相应的专业技术人员；施工单位（运维单位）应具有机电工程施工总承包三级及以上资质，或电力工程施工总承包三级及以上资质，或持有承装（修、试）电力设施五级及以上许可证，并配备相应的专业技术人员，持有效的安全生产许可证。安装服务企业不得为利用光伏搭建违章建筑留下空间</a:t>
            </a:r>
            <a:r>
              <a:rPr lang="en-US" altLang="zh-CN" sz="1100" dirty="0">
                <a:solidFill>
                  <a:prstClr val="black"/>
                </a:solidFill>
              </a:rPr>
              <a:t>,</a:t>
            </a:r>
            <a:r>
              <a:rPr lang="zh-CN" altLang="en-US" sz="1100" dirty="0">
                <a:solidFill>
                  <a:prstClr val="black"/>
                </a:solidFill>
              </a:rPr>
              <a:t>不得配合自然人、工商业企业在并网发电后违规改扩建。</a:t>
            </a:r>
            <a:endParaRPr lang="en-US" altLang="zh-CN" sz="1100" dirty="0">
              <a:solidFill>
                <a:prstClr val="black"/>
              </a:solidFill>
            </a:endParaRPr>
          </a:p>
          <a:p>
            <a:r>
              <a:rPr lang="zh-CN" altLang="en-US" sz="1100" b="1" dirty="0" smtClean="0">
                <a:solidFill>
                  <a:prstClr val="black"/>
                </a:solidFill>
                <a:latin typeface="微软雅黑" panose="020B0503020204020204" pitchFamily="34" charset="-122"/>
                <a:ea typeface="微软雅黑" panose="020B0503020204020204" pitchFamily="34" charset="-122"/>
              </a:rPr>
              <a:t>        九</a:t>
            </a:r>
            <a:r>
              <a:rPr lang="zh-CN" altLang="en-US" sz="1100" b="1" dirty="0">
                <a:solidFill>
                  <a:prstClr val="black"/>
                </a:solidFill>
                <a:latin typeface="微软雅黑" panose="020B0503020204020204" pitchFamily="34" charset="-122"/>
                <a:ea typeface="微软雅黑" panose="020B0503020204020204" pitchFamily="34" charset="-122"/>
              </a:rPr>
              <a:t>、项目竣工验收</a:t>
            </a:r>
          </a:p>
          <a:p>
            <a:r>
              <a:rPr lang="zh-CN" altLang="en-US" sz="1100" dirty="0" smtClean="0">
                <a:solidFill>
                  <a:prstClr val="black"/>
                </a:solidFill>
              </a:rPr>
              <a:t>        项目</a:t>
            </a:r>
            <a:r>
              <a:rPr lang="zh-CN" altLang="en-US" sz="1100" dirty="0">
                <a:solidFill>
                  <a:prstClr val="black"/>
                </a:solidFill>
              </a:rPr>
              <a:t>竣工后，自然人、工商业企业或投资主体在向供电公司申请并网前，应整理工程验收资料及已购买光伏设备（包括但不限于光伏组件、逆变器、光伏支架等）的合格证、购置设备证明等，按程序向属地乡镇（街道）申请验收，属地乡镇（街道）在接到验收申请后适时组织属地供电所开展验收。因项目存在问题导致验收不通过的，自然人、工商业企业或投资主体应按要求进行整改，整改费用由自然人、工商业企业或投资主体自行承担，整改完成后，可再次申请验收。</a:t>
            </a:r>
          </a:p>
          <a:p>
            <a:r>
              <a:rPr lang="zh-CN" altLang="en-US" sz="1100" b="1" dirty="0" smtClean="0">
                <a:solidFill>
                  <a:prstClr val="black"/>
                </a:solidFill>
                <a:latin typeface="微软雅黑" panose="020B0503020204020204" pitchFamily="34" charset="-122"/>
                <a:ea typeface="微软雅黑" panose="020B0503020204020204" pitchFamily="34" charset="-122"/>
              </a:rPr>
              <a:t>        十</a:t>
            </a:r>
            <a:r>
              <a:rPr lang="zh-CN" altLang="en-US" sz="1100" b="1" dirty="0">
                <a:solidFill>
                  <a:prstClr val="black"/>
                </a:solidFill>
                <a:latin typeface="微软雅黑" panose="020B0503020204020204" pitchFamily="34" charset="-122"/>
                <a:ea typeface="微软雅黑" panose="020B0503020204020204" pitchFamily="34" charset="-122"/>
              </a:rPr>
              <a:t>、设计要求</a:t>
            </a:r>
          </a:p>
          <a:p>
            <a:r>
              <a:rPr lang="zh-CN" altLang="en-US" sz="1100" dirty="0" smtClean="0">
                <a:solidFill>
                  <a:prstClr val="black"/>
                </a:solidFill>
              </a:rPr>
              <a:t>        光</a:t>
            </a:r>
            <a:r>
              <a:rPr lang="zh-CN" altLang="en-US" sz="1100" dirty="0">
                <a:solidFill>
                  <a:prstClr val="black"/>
                </a:solidFill>
              </a:rPr>
              <a:t>伏组件应根据建筑屋面现状与安装光伏组件的数量，按集中优先、整齐对称、色调和谐、美观统一的原则，进行屋面布置的深化设计，施工图上组件排布应体现尺寸，同时体现组件与建筑边沿的距离。其中建筑为坡屋面结构时，光伏组件应顺坡安装，组件方阵表面与安装屋面的垂直高度不应超过</a:t>
            </a:r>
            <a:r>
              <a:rPr lang="en-US" altLang="zh-CN" sz="1100" dirty="0">
                <a:solidFill>
                  <a:prstClr val="black"/>
                </a:solidFill>
              </a:rPr>
              <a:t>0.5</a:t>
            </a:r>
            <a:r>
              <a:rPr lang="zh-CN" altLang="en-US" sz="1100" dirty="0">
                <a:solidFill>
                  <a:prstClr val="black"/>
                </a:solidFill>
              </a:rPr>
              <a:t>米，建筑物的屋顶屋面为平屋面结构的，光伏组件的最高点与安装屋面的高差不得超过</a:t>
            </a:r>
            <a:r>
              <a:rPr lang="en-US" altLang="zh-CN" sz="1100" dirty="0">
                <a:solidFill>
                  <a:prstClr val="black"/>
                </a:solidFill>
              </a:rPr>
              <a:t>2.8</a:t>
            </a:r>
            <a:r>
              <a:rPr lang="zh-CN" altLang="en-US" sz="1100" dirty="0">
                <a:solidFill>
                  <a:prstClr val="black"/>
                </a:solidFill>
              </a:rPr>
              <a:t>米，在设有通往屋顶屋面的楼梯间的建筑物的屋顶屋面安装光伏组件的，光伏组件的最高点与楼梯间最高点的高差不得超过</a:t>
            </a:r>
            <a:r>
              <a:rPr lang="en-US" altLang="zh-CN" sz="1100" dirty="0">
                <a:solidFill>
                  <a:prstClr val="black"/>
                </a:solidFill>
              </a:rPr>
              <a:t>1</a:t>
            </a:r>
            <a:r>
              <a:rPr lang="zh-CN" altLang="en-US" sz="1100" dirty="0">
                <a:solidFill>
                  <a:prstClr val="black"/>
                </a:solidFill>
              </a:rPr>
              <a:t>米，与安装屋面的高差不得超过</a:t>
            </a:r>
            <a:r>
              <a:rPr lang="en-US" altLang="zh-CN" sz="1100" dirty="0">
                <a:solidFill>
                  <a:prstClr val="black"/>
                </a:solidFill>
              </a:rPr>
              <a:t>4</a:t>
            </a:r>
            <a:r>
              <a:rPr lang="zh-CN" altLang="en-US" sz="1100" dirty="0">
                <a:solidFill>
                  <a:prstClr val="black"/>
                </a:solidFill>
              </a:rPr>
              <a:t>米，且不得通过四周围蔽形成建筑使用空间。</a:t>
            </a:r>
          </a:p>
          <a:p>
            <a:r>
              <a:rPr lang="zh-CN" altLang="en-US" sz="1100" b="1" dirty="0" smtClean="0">
                <a:solidFill>
                  <a:prstClr val="black"/>
                </a:solidFill>
                <a:latin typeface="微软雅黑" panose="020B0503020204020204" pitchFamily="34" charset="-122"/>
                <a:ea typeface="微软雅黑" panose="020B0503020204020204" pitchFamily="34" charset="-122"/>
              </a:rPr>
              <a:t>        十一</a:t>
            </a:r>
            <a:r>
              <a:rPr lang="zh-CN" altLang="en-US" sz="1100" b="1" dirty="0">
                <a:solidFill>
                  <a:prstClr val="black"/>
                </a:solidFill>
                <a:latin typeface="微软雅黑" panose="020B0503020204020204" pitchFamily="34" charset="-122"/>
                <a:ea typeface="微软雅黑" panose="020B0503020204020204" pitchFamily="34" charset="-122"/>
              </a:rPr>
              <a:t>、禁止建设范围</a:t>
            </a:r>
          </a:p>
          <a:p>
            <a:r>
              <a:rPr lang="en-US" altLang="zh-CN" sz="1100" dirty="0" smtClean="0">
                <a:solidFill>
                  <a:prstClr val="black"/>
                </a:solidFill>
              </a:rPr>
              <a:t>        1</a:t>
            </a:r>
            <a:r>
              <a:rPr lang="en-US" altLang="zh-CN" sz="1100" dirty="0">
                <a:solidFill>
                  <a:prstClr val="black"/>
                </a:solidFill>
              </a:rPr>
              <a:t>.</a:t>
            </a:r>
            <a:r>
              <a:rPr lang="zh-CN" altLang="en-US" sz="1100" dirty="0">
                <a:solidFill>
                  <a:prstClr val="black"/>
                </a:solidFill>
              </a:rPr>
              <a:t>铁路沿线</a:t>
            </a:r>
            <a:r>
              <a:rPr lang="en-US" altLang="zh-CN" sz="1100" dirty="0">
                <a:solidFill>
                  <a:prstClr val="black"/>
                </a:solidFill>
              </a:rPr>
              <a:t>100</a:t>
            </a:r>
            <a:r>
              <a:rPr lang="zh-CN" altLang="en-US" sz="1100" dirty="0">
                <a:solidFill>
                  <a:prstClr val="black"/>
                </a:solidFill>
              </a:rPr>
              <a:t>米内、高速公路沿线</a:t>
            </a:r>
            <a:r>
              <a:rPr lang="en-US" altLang="zh-CN" sz="1100" dirty="0">
                <a:solidFill>
                  <a:prstClr val="black"/>
                </a:solidFill>
              </a:rPr>
              <a:t>30</a:t>
            </a:r>
            <a:r>
              <a:rPr lang="zh-CN" altLang="en-US" sz="1100" dirty="0">
                <a:solidFill>
                  <a:prstClr val="black"/>
                </a:solidFill>
              </a:rPr>
              <a:t>米内、国道沿线</a:t>
            </a:r>
            <a:r>
              <a:rPr lang="en-US" altLang="zh-CN" sz="1100" dirty="0">
                <a:solidFill>
                  <a:prstClr val="black"/>
                </a:solidFill>
              </a:rPr>
              <a:t>20</a:t>
            </a:r>
            <a:r>
              <a:rPr lang="zh-CN" altLang="en-US" sz="1100" dirty="0">
                <a:solidFill>
                  <a:prstClr val="black"/>
                </a:solidFill>
              </a:rPr>
              <a:t>米内、省道沿线</a:t>
            </a:r>
            <a:r>
              <a:rPr lang="en-US" altLang="zh-CN" sz="1100" dirty="0">
                <a:solidFill>
                  <a:prstClr val="black"/>
                </a:solidFill>
              </a:rPr>
              <a:t>15</a:t>
            </a:r>
            <a:r>
              <a:rPr lang="zh-CN" altLang="en-US" sz="1100" dirty="0">
                <a:solidFill>
                  <a:prstClr val="black"/>
                </a:solidFill>
              </a:rPr>
              <a:t>米内、县道不少于</a:t>
            </a:r>
            <a:r>
              <a:rPr lang="en-US" altLang="zh-CN" sz="1100" dirty="0">
                <a:solidFill>
                  <a:prstClr val="black"/>
                </a:solidFill>
              </a:rPr>
              <a:t>10</a:t>
            </a:r>
            <a:r>
              <a:rPr lang="zh-CN" altLang="en-US" sz="1100" dirty="0">
                <a:solidFill>
                  <a:prstClr val="black"/>
                </a:solidFill>
              </a:rPr>
              <a:t>米的房屋；</a:t>
            </a:r>
          </a:p>
          <a:p>
            <a:r>
              <a:rPr lang="en-US" altLang="zh-CN" sz="1100" dirty="0" smtClean="0">
                <a:solidFill>
                  <a:prstClr val="black"/>
                </a:solidFill>
              </a:rPr>
              <a:t>        2</a:t>
            </a:r>
            <a:r>
              <a:rPr lang="en-US" altLang="zh-CN" sz="1100" dirty="0">
                <a:solidFill>
                  <a:prstClr val="black"/>
                </a:solidFill>
              </a:rPr>
              <a:t>.</a:t>
            </a:r>
            <a:r>
              <a:rPr lang="zh-CN" altLang="en-US" sz="1100" dirty="0">
                <a:solidFill>
                  <a:prstClr val="black"/>
                </a:solidFill>
              </a:rPr>
              <a:t>风景名胜区、历史文化（名镇名村）保护区、传统村落、旅游景区范围内的房屋；</a:t>
            </a:r>
          </a:p>
          <a:p>
            <a:r>
              <a:rPr lang="en-US" altLang="zh-CN" sz="1100" dirty="0" smtClean="0">
                <a:solidFill>
                  <a:prstClr val="black"/>
                </a:solidFill>
              </a:rPr>
              <a:t>        3</a:t>
            </a:r>
            <a:r>
              <a:rPr lang="en-US" altLang="zh-CN" sz="1100" dirty="0">
                <a:solidFill>
                  <a:prstClr val="black"/>
                </a:solidFill>
              </a:rPr>
              <a:t>.</a:t>
            </a:r>
            <a:r>
              <a:rPr lang="zh-CN" altLang="en-US" sz="1100" dirty="0">
                <a:solidFill>
                  <a:prstClr val="black"/>
                </a:solidFill>
              </a:rPr>
              <a:t>屋面（包括瓦片、瓦片承重结构、屋面平台）已经年久失修，存在结构等安全风险的建筑；</a:t>
            </a:r>
          </a:p>
          <a:p>
            <a:r>
              <a:rPr lang="en-US" altLang="zh-CN" sz="1100" dirty="0" smtClean="0">
                <a:solidFill>
                  <a:prstClr val="black"/>
                </a:solidFill>
              </a:rPr>
              <a:t>        4</a:t>
            </a:r>
            <a:r>
              <a:rPr lang="en-US" altLang="zh-CN" sz="1100" dirty="0">
                <a:solidFill>
                  <a:prstClr val="black"/>
                </a:solidFill>
              </a:rPr>
              <a:t>.</a:t>
            </a:r>
            <a:r>
              <a:rPr lang="zh-CN" altLang="en-US" sz="1100" dirty="0">
                <a:solidFill>
                  <a:prstClr val="black"/>
                </a:solidFill>
              </a:rPr>
              <a:t>存在其他不得安装的情形，如违章建筑、临时建筑、废弃建筑、拆迁计划区域或存在安全隐息和影响相邻利害关系人的日照、通风、采光等；</a:t>
            </a:r>
          </a:p>
          <a:p>
            <a:r>
              <a:rPr lang="en-US" altLang="zh-CN" sz="1100" dirty="0" smtClean="0">
                <a:solidFill>
                  <a:prstClr val="black"/>
                </a:solidFill>
              </a:rPr>
              <a:t>        5</a:t>
            </a:r>
            <a:r>
              <a:rPr lang="en-US" altLang="zh-CN" sz="1100" dirty="0">
                <a:solidFill>
                  <a:prstClr val="black"/>
                </a:solidFill>
              </a:rPr>
              <a:t>.</a:t>
            </a:r>
            <a:r>
              <a:rPr lang="zh-CN" altLang="en-US" sz="1100" dirty="0">
                <a:solidFill>
                  <a:prstClr val="black"/>
                </a:solidFill>
              </a:rPr>
              <a:t>重大项目规划拆迁区域。</a:t>
            </a:r>
          </a:p>
          <a:p>
            <a:r>
              <a:rPr lang="zh-CN" altLang="en-US" sz="1100" b="1" dirty="0" smtClean="0">
                <a:solidFill>
                  <a:prstClr val="black"/>
                </a:solidFill>
                <a:latin typeface="微软雅黑" panose="020B0503020204020204" pitchFamily="34" charset="-122"/>
                <a:ea typeface="微软雅黑" panose="020B0503020204020204" pitchFamily="34" charset="-122"/>
              </a:rPr>
              <a:t>      十二</a:t>
            </a:r>
            <a:r>
              <a:rPr lang="zh-CN" altLang="en-US" sz="1100" b="1" dirty="0">
                <a:solidFill>
                  <a:prstClr val="black"/>
                </a:solidFill>
                <a:latin typeface="微软雅黑" panose="020B0503020204020204" pitchFamily="34" charset="-122"/>
                <a:ea typeface="微软雅黑" panose="020B0503020204020204" pitchFamily="34" charset="-122"/>
              </a:rPr>
              <a:t>、其他事项</a:t>
            </a:r>
          </a:p>
          <a:p>
            <a:r>
              <a:rPr lang="zh-CN" altLang="en-US" sz="1100" dirty="0" smtClean="0">
                <a:solidFill>
                  <a:prstClr val="black"/>
                </a:solidFill>
              </a:rPr>
              <a:t>        未</a:t>
            </a:r>
            <a:r>
              <a:rPr lang="zh-CN" altLang="en-US" sz="1100" dirty="0">
                <a:solidFill>
                  <a:prstClr val="black"/>
                </a:solidFill>
              </a:rPr>
              <a:t>批先建的项目必须立即停止建设，按要求限时整改。拒不配合的投资企业，按相关规定将企业纳入全国信用共享平台失信联合惩戒对象“黑名单”管理，对已建的违法项目予以解网。</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23528" y="123478"/>
            <a:ext cx="2447765" cy="442712"/>
            <a:chOff x="889605" y="359972"/>
            <a:chExt cx="1147471" cy="442848"/>
          </a:xfrm>
        </p:grpSpPr>
        <p:sp>
          <p:nvSpPr>
            <p:cNvPr id="33" name="矩形 3"/>
            <p:cNvSpPr>
              <a:spLocks noChangeArrowheads="1"/>
            </p:cNvSpPr>
            <p:nvPr/>
          </p:nvSpPr>
          <p:spPr bwMode="auto">
            <a:xfrm>
              <a:off x="889605" y="359972"/>
              <a:ext cx="1147471" cy="34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defTabSz="914400"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（二）考评体系</a:t>
              </a:r>
            </a:p>
          </p:txBody>
        </p:sp>
        <p:grpSp>
          <p:nvGrpSpPr>
            <p:cNvPr id="36" name="组合 35"/>
            <p:cNvGrpSpPr/>
            <p:nvPr/>
          </p:nvGrpSpPr>
          <p:grpSpPr>
            <a:xfrm>
              <a:off x="889605" y="757101"/>
              <a:ext cx="1028125" cy="45719"/>
              <a:chOff x="688893" y="2574256"/>
              <a:chExt cx="7739508" cy="81111"/>
            </a:xfrm>
          </p:grpSpPr>
          <p:sp>
            <p:nvSpPr>
              <p:cNvPr id="3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grpSp>
      <p:sp>
        <p:nvSpPr>
          <p:cNvPr id="3" name="矩形 2"/>
          <p:cNvSpPr/>
          <p:nvPr/>
        </p:nvSpPr>
        <p:spPr>
          <a:xfrm>
            <a:off x="323528" y="631850"/>
            <a:ext cx="8352928" cy="521970"/>
          </a:xfrm>
          <a:prstGeom prst="rect">
            <a:avLst/>
          </a:prstGeom>
        </p:spPr>
        <p:txBody>
          <a:bodyPr wrap="square">
            <a:spAutoFit/>
          </a:bodyPr>
          <a:lstStyle/>
          <a:p>
            <a:r>
              <a:rPr lang="en-US" sz="1400" dirty="0" smtClean="0"/>
              <a:t>          </a:t>
            </a:r>
            <a:r>
              <a:rPr sz="1400" dirty="0" err="1" smtClean="0"/>
              <a:t>中共四川省委办公厅</a:t>
            </a:r>
            <a:r>
              <a:rPr sz="1400" dirty="0" smtClean="0"/>
              <a:t> </a:t>
            </a:r>
            <a:r>
              <a:rPr sz="1400" dirty="0"/>
              <a:t>四川省人民政府办公厅《关于印发&lt;四川省县域经济高质量发展考核评价办法&gt;的通知》（川委办〔2024〕17号）</a:t>
            </a:r>
          </a:p>
        </p:txBody>
      </p:sp>
      <p:pic>
        <p:nvPicPr>
          <p:cNvPr id="4" name="图片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Lst>
          </a:blip>
          <a:srcRect t="10816" b="7367"/>
          <a:stretch>
            <a:fillRect/>
          </a:stretch>
        </p:blipFill>
        <p:spPr>
          <a:xfrm>
            <a:off x="1044367" y="1143661"/>
            <a:ext cx="3372461" cy="3876361"/>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Lst>
          </a:blip>
          <a:srcRect l="57" t="6278" r="-57" b="19420"/>
          <a:stretch>
            <a:fillRect/>
          </a:stretch>
        </p:blipFill>
        <p:spPr>
          <a:xfrm>
            <a:off x="4624758" y="1153819"/>
            <a:ext cx="3164411" cy="386620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l="8499" t="7397" r="8518" b="6451"/>
          <a:stretch>
            <a:fillRect/>
          </a:stretch>
        </p:blipFill>
        <p:spPr>
          <a:xfrm>
            <a:off x="971600" y="699543"/>
            <a:ext cx="3511550" cy="4320479"/>
          </a:xfrm>
          <a:prstGeom prst="rect">
            <a:avLst/>
          </a:prstGeom>
          <a:ln>
            <a:noFill/>
          </a:ln>
          <a:effectLst>
            <a:outerShdw blurRad="292100" dist="139700" dir="2700000" algn="tl" rotWithShape="0">
              <a:srgbClr val="333333">
                <a:alpha val="65000"/>
              </a:srgbClr>
            </a:outerShdw>
          </a:effectLst>
        </p:spPr>
      </p:pic>
      <p:sp>
        <p:nvSpPr>
          <p:cNvPr id="3" name="文本框 2"/>
          <p:cNvSpPr txBox="1"/>
          <p:nvPr/>
        </p:nvSpPr>
        <p:spPr>
          <a:xfrm>
            <a:off x="770254" y="222270"/>
            <a:ext cx="3225681" cy="369332"/>
          </a:xfrm>
          <a:prstGeom prst="rect">
            <a:avLst/>
          </a:prstGeom>
          <a:noFill/>
        </p:spPr>
        <p:txBody>
          <a:bodyPr wrap="square" rtlCol="0">
            <a:spAutoFit/>
          </a:bodyPr>
          <a:lstStyle/>
          <a:p>
            <a:r>
              <a:rPr lang="en-US" altLang="zh-CN" b="1" dirty="0">
                <a:solidFill>
                  <a:prstClr val="black"/>
                </a:solidFill>
                <a:latin typeface="+mj-ea"/>
                <a:ea typeface="+mj-ea"/>
              </a:rPr>
              <a:t>2.</a:t>
            </a:r>
            <a:r>
              <a:rPr lang="zh-CN" altLang="en-US" b="1" dirty="0">
                <a:solidFill>
                  <a:prstClr val="black"/>
                </a:solidFill>
                <a:latin typeface="+mj-ea"/>
                <a:ea typeface="+mj-ea"/>
              </a:rPr>
              <a:t>落实好工作提醒函要求</a:t>
            </a:r>
          </a:p>
        </p:txBody>
      </p:sp>
      <p:pic>
        <p:nvPicPr>
          <p:cNvPr id="4" name="图片 3"/>
          <p:cNvPicPr>
            <a:picLocks noChangeAspect="1"/>
          </p:cNvPicPr>
          <p:nvPr/>
        </p:nvPicPr>
        <p:blipFill>
          <a:blip r:embed="rId3"/>
          <a:srcRect l="4259" t="6860" r="4259" b="5500"/>
          <a:stretch>
            <a:fillRect/>
          </a:stretch>
        </p:blipFill>
        <p:spPr>
          <a:xfrm>
            <a:off x="4788024" y="699543"/>
            <a:ext cx="3397250" cy="43204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rotWithShape="1">
          <a:blip r:embed="rId2"/>
          <a:srcRect l="6521" t="6250" r="6521" b="4688"/>
          <a:stretch>
            <a:fillRect/>
          </a:stretch>
        </p:blipFill>
        <p:spPr>
          <a:xfrm>
            <a:off x="3203848" y="555526"/>
            <a:ext cx="2880000" cy="4320000"/>
          </a:xfrm>
          <a:prstGeom prst="rect">
            <a:avLst/>
          </a:prstGeom>
        </p:spPr>
      </p:pic>
      <p:pic>
        <p:nvPicPr>
          <p:cNvPr id="4" name="图片 3"/>
          <p:cNvPicPr/>
          <p:nvPr/>
        </p:nvPicPr>
        <p:blipFill rotWithShape="1">
          <a:blip r:embed="rId3"/>
          <a:srcRect l="6325" t="1660" r="6297" b="2083"/>
          <a:stretch>
            <a:fillRect/>
          </a:stretch>
        </p:blipFill>
        <p:spPr>
          <a:xfrm>
            <a:off x="323848" y="558949"/>
            <a:ext cx="2880000" cy="4320000"/>
          </a:xfrm>
          <a:prstGeom prst="rect">
            <a:avLst/>
          </a:prstGeom>
        </p:spPr>
      </p:pic>
      <p:pic>
        <p:nvPicPr>
          <p:cNvPr id="6" name="图片 5"/>
          <p:cNvPicPr/>
          <p:nvPr/>
        </p:nvPicPr>
        <p:blipFill rotWithShape="1">
          <a:blip r:embed="rId4"/>
          <a:srcRect l="4078" t="6449" r="3537" b="6496"/>
          <a:stretch>
            <a:fillRect/>
          </a:stretch>
        </p:blipFill>
        <p:spPr>
          <a:xfrm>
            <a:off x="6012160" y="627534"/>
            <a:ext cx="2880000" cy="432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0996" y="4515966"/>
            <a:ext cx="3810000" cy="369332"/>
          </a:xfrm>
          <a:prstGeom prst="rect">
            <a:avLst/>
          </a:prstGeom>
          <a:solidFill>
            <a:schemeClr val="accent2"/>
          </a:solidFill>
        </p:spPr>
        <p:txBody>
          <a:bodyPr wrap="square">
            <a:spAutoFit/>
          </a:bodyPr>
          <a:lstStyle/>
          <a:p>
            <a:pPr algn="ctr"/>
            <a:r>
              <a:rPr lang="zh-CN" altLang="en-US" dirty="0" smtClean="0">
                <a:solidFill>
                  <a:schemeClr val="bg1"/>
                </a:solidFill>
              </a:rPr>
              <a:t>扫一扫下载</a:t>
            </a:r>
            <a:r>
              <a:rPr lang="en-US" altLang="zh-CN" dirty="0" smtClean="0">
                <a:solidFill>
                  <a:schemeClr val="bg1"/>
                </a:solidFill>
              </a:rPr>
              <a:t>PPT</a:t>
            </a:r>
            <a:endParaRPr lang="zh-CN" altLang="en-US" dirty="0">
              <a:solidFill>
                <a:schemeClr val="bg1"/>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996" y="627534"/>
            <a:ext cx="3810000"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85"/>
          <p:cNvSpPr txBox="1"/>
          <p:nvPr/>
        </p:nvSpPr>
        <p:spPr>
          <a:xfrm>
            <a:off x="611561" y="1923678"/>
            <a:ext cx="7992888" cy="1107996"/>
          </a:xfrm>
          <a:prstGeom prst="rect">
            <a:avLst/>
          </a:prstGeom>
          <a:noFill/>
        </p:spPr>
        <p:txBody>
          <a:bodyPr wrap="square" rtlCol="0">
            <a:spAutoFit/>
          </a:bodyPr>
          <a:lstStyle/>
          <a:p>
            <a:pPr algn="ctr"/>
            <a:r>
              <a:rPr lang="zh-CN" altLang="en-US" sz="6600" b="1" dirty="0" smtClean="0">
                <a:ln w="12700">
                  <a:solidFill>
                    <a:prstClr val="white"/>
                  </a:solidFill>
                  <a:prstDash val="solid"/>
                </a:ln>
                <a:solidFill>
                  <a:srgbClr val="0170C0"/>
                </a:solidFill>
                <a:effectLst>
                  <a:glow rad="228600">
                    <a:prstClr val="white">
                      <a:alpha val="40000"/>
                    </a:prstClr>
                  </a:glow>
                  <a:outerShdw blurRad="12700" dist="38100" dir="2700000" algn="tl" rotWithShape="0">
                    <a:srgbClr val="4BACC6">
                      <a:lumMod val="60000"/>
                      <a:lumOff val="40000"/>
                    </a:srgbClr>
                  </a:outerShdw>
                </a:effectLst>
                <a:latin typeface="Arial" panose="020B0604020202020204"/>
                <a:ea typeface="微软雅黑" panose="020B0503020204020204" pitchFamily="34" charset="-122"/>
                <a:cs typeface="+mn-ea"/>
                <a:sym typeface="+mn-lt"/>
              </a:rPr>
              <a:t>谢谢大家</a:t>
            </a:r>
            <a:r>
              <a:rPr lang="en-US" altLang="zh-CN" sz="6600" b="1" dirty="0" smtClean="0">
                <a:ln w="12700">
                  <a:solidFill>
                    <a:prstClr val="white"/>
                  </a:solidFill>
                  <a:prstDash val="solid"/>
                </a:ln>
                <a:solidFill>
                  <a:srgbClr val="0170C0"/>
                </a:solidFill>
                <a:effectLst>
                  <a:glow rad="228600">
                    <a:prstClr val="white">
                      <a:alpha val="40000"/>
                    </a:prstClr>
                  </a:glow>
                  <a:outerShdw blurRad="12700" dist="38100" dir="2700000" algn="tl" rotWithShape="0">
                    <a:srgbClr val="4BACC6">
                      <a:lumMod val="60000"/>
                      <a:lumOff val="40000"/>
                    </a:srgbClr>
                  </a:outerShdw>
                </a:effectLst>
                <a:latin typeface="Arial" panose="020B0604020202020204"/>
                <a:ea typeface="微软雅黑" panose="020B0503020204020204" pitchFamily="34" charset="-122"/>
                <a:cs typeface="+mn-ea"/>
                <a:sym typeface="+mn-lt"/>
              </a:rPr>
              <a:t>!</a:t>
            </a:r>
            <a:endParaRPr lang="zh-CN" altLang="en-US" sz="6600" b="1" dirty="0">
              <a:ln w="12700">
                <a:solidFill>
                  <a:prstClr val="white"/>
                </a:solidFill>
                <a:prstDash val="solid"/>
              </a:ln>
              <a:solidFill>
                <a:srgbClr val="0170C0"/>
              </a:solidFill>
              <a:effectLst>
                <a:glow rad="228600">
                  <a:prstClr val="white">
                    <a:alpha val="40000"/>
                  </a:prstClr>
                </a:glow>
                <a:outerShdw blurRad="12700" dist="38100" dir="2700000" algn="tl" rotWithShape="0">
                  <a:srgbClr val="4BACC6">
                    <a:lumMod val="60000"/>
                    <a:lumOff val="40000"/>
                  </a:srgbClr>
                </a:outerShdw>
              </a:effectLst>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23528" y="123478"/>
            <a:ext cx="2447765" cy="442712"/>
            <a:chOff x="889605" y="359972"/>
            <a:chExt cx="1147471" cy="442848"/>
          </a:xfrm>
        </p:grpSpPr>
        <p:sp>
          <p:nvSpPr>
            <p:cNvPr id="33" name="矩形 3"/>
            <p:cNvSpPr>
              <a:spLocks noChangeArrowheads="1"/>
            </p:cNvSpPr>
            <p:nvPr/>
          </p:nvSpPr>
          <p:spPr bwMode="auto">
            <a:xfrm>
              <a:off x="889605" y="359972"/>
              <a:ext cx="1147471"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defTabSz="914400"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（三）监测体系</a:t>
              </a:r>
            </a:p>
          </p:txBody>
        </p:sp>
        <p:grpSp>
          <p:nvGrpSpPr>
            <p:cNvPr id="36" name="组合 35"/>
            <p:cNvGrpSpPr/>
            <p:nvPr/>
          </p:nvGrpSpPr>
          <p:grpSpPr>
            <a:xfrm>
              <a:off x="889605" y="757101"/>
              <a:ext cx="1028125" cy="45719"/>
              <a:chOff x="688893" y="2574256"/>
              <a:chExt cx="7739508" cy="81111"/>
            </a:xfrm>
          </p:grpSpPr>
          <p:sp>
            <p:nvSpPr>
              <p:cNvPr id="3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grpSp>
      <p:sp>
        <p:nvSpPr>
          <p:cNvPr id="2" name="矩形 1"/>
          <p:cNvSpPr/>
          <p:nvPr/>
        </p:nvSpPr>
        <p:spPr>
          <a:xfrm>
            <a:off x="395536" y="593292"/>
            <a:ext cx="8496944" cy="521970"/>
          </a:xfrm>
          <a:prstGeom prst="rect">
            <a:avLst/>
          </a:prstGeom>
        </p:spPr>
        <p:txBody>
          <a:bodyPr wrap="square">
            <a:spAutoFit/>
          </a:bodyPr>
          <a:lstStyle/>
          <a:p>
            <a:r>
              <a:rPr lang="en-US" sz="1400" dirty="0" smtClean="0"/>
              <a:t>        </a:t>
            </a:r>
            <a:r>
              <a:rPr sz="1400" dirty="0" smtClean="0"/>
              <a:t>四川省</a:t>
            </a:r>
            <a:r>
              <a:rPr sz="1400" dirty="0"/>
              <a:t>39个欠发达县域托底性帮扶工作协调机制办公室《关于印发&lt;39个欠发达县域经济社会发展运行监测工作方案&gt;的通知》（托底性帮扶办〔2024〕2号）</a:t>
            </a:r>
          </a:p>
        </p:txBody>
      </p:sp>
      <p:pic>
        <p:nvPicPr>
          <p:cNvPr id="3" name="图片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t="2001"/>
          <a:stretch>
            <a:fillRect/>
          </a:stretch>
        </p:blipFill>
        <p:spPr>
          <a:xfrm>
            <a:off x="179513" y="1131570"/>
            <a:ext cx="4464496" cy="3816350"/>
          </a:xfrm>
          <a:prstGeom prst="rect">
            <a:avLst/>
          </a:prstGeom>
        </p:spPr>
      </p:pic>
      <p:pic>
        <p:nvPicPr>
          <p:cNvPr id="4" name="图片 3"/>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792345" y="1131570"/>
            <a:ext cx="4172143" cy="38163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23528" y="123478"/>
            <a:ext cx="2447765" cy="442712"/>
            <a:chOff x="889605" y="359972"/>
            <a:chExt cx="1147471" cy="442848"/>
          </a:xfrm>
        </p:grpSpPr>
        <p:sp>
          <p:nvSpPr>
            <p:cNvPr id="33" name="矩形 3"/>
            <p:cNvSpPr>
              <a:spLocks noChangeArrowheads="1"/>
            </p:cNvSpPr>
            <p:nvPr/>
          </p:nvSpPr>
          <p:spPr bwMode="auto">
            <a:xfrm>
              <a:off x="889605" y="359972"/>
              <a:ext cx="1147471"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1" tIns="34281" rIns="68561" bIns="34281">
              <a:spAutoFit/>
            </a:bodyPr>
            <a:lstStyle/>
            <a:p>
              <a:pPr defTabSz="914400" fontAlgn="auto">
                <a:spcBef>
                  <a:spcPts val="0"/>
                </a:spcBef>
                <a:spcAft>
                  <a:spcPts val="0"/>
                </a:spcAft>
                <a:defRPr/>
              </a:pPr>
              <a:r>
                <a:rPr lang="zh-CN" altLang="en-US" kern="0" dirty="0">
                  <a:solidFill>
                    <a:prstClr val="black">
                      <a:lumMod val="65000"/>
                      <a:lumOff val="35000"/>
                    </a:prstClr>
                  </a:solidFill>
                  <a:latin typeface="Arial" panose="020B0604020202020204"/>
                  <a:ea typeface="微软雅黑" panose="020B0503020204020204" pitchFamily="34" charset="-122"/>
                  <a:cs typeface="+mn-ea"/>
                  <a:sym typeface="+mn-lt"/>
                </a:rPr>
                <a:t>（四）贯通体系</a:t>
              </a:r>
            </a:p>
          </p:txBody>
        </p:sp>
        <p:grpSp>
          <p:nvGrpSpPr>
            <p:cNvPr id="36" name="组合 35"/>
            <p:cNvGrpSpPr/>
            <p:nvPr/>
          </p:nvGrpSpPr>
          <p:grpSpPr>
            <a:xfrm>
              <a:off x="889605" y="757101"/>
              <a:ext cx="1028125" cy="45719"/>
              <a:chOff x="688893" y="2574256"/>
              <a:chExt cx="7739508" cy="81111"/>
            </a:xfrm>
          </p:grpSpPr>
          <p:sp>
            <p:nvSpPr>
              <p:cNvPr id="3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3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sp>
            <p:nvSpPr>
              <p:cNvPr id="4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Arial" panose="020B0604020202020204"/>
                  <a:ea typeface="微软雅黑" panose="020B0503020204020204" pitchFamily="34" charset="-122"/>
                  <a:cs typeface="+mn-ea"/>
                  <a:sym typeface="+mn-lt"/>
                </a:endParaRPr>
              </a:p>
            </p:txBody>
          </p:sp>
        </p:grpSp>
      </p:grpSp>
      <p:sp>
        <p:nvSpPr>
          <p:cNvPr id="2" name="矩形 1"/>
          <p:cNvSpPr/>
          <p:nvPr/>
        </p:nvSpPr>
        <p:spPr>
          <a:xfrm>
            <a:off x="683260" y="629284"/>
            <a:ext cx="7921188" cy="4318729"/>
          </a:xfrm>
          <a:prstGeom prst="rect">
            <a:avLst/>
          </a:prstGeom>
        </p:spPr>
        <p:txBody>
          <a:bodyPr wrap="square">
            <a:noAutofit/>
          </a:bodyPr>
          <a:lstStyle/>
          <a:p>
            <a:pPr>
              <a:lnSpc>
                <a:spcPct val="150000"/>
              </a:lnSpc>
            </a:pPr>
            <a:r>
              <a:rPr lang="en-US" altLang="zh-CN" sz="1600" dirty="0" smtClean="0"/>
              <a:t>1.GDP核算支撑指标</a:t>
            </a:r>
          </a:p>
          <a:p>
            <a:pPr>
              <a:lnSpc>
                <a:spcPct val="150000"/>
              </a:lnSpc>
            </a:pPr>
            <a:endParaRPr lang="en-US" altLang="zh-CN" sz="1600" dirty="0" smtClean="0"/>
          </a:p>
          <a:p>
            <a:pPr>
              <a:lnSpc>
                <a:spcPct val="150000"/>
              </a:lnSpc>
            </a:pPr>
            <a:r>
              <a:rPr lang="en-US" altLang="zh-CN" sz="1600" dirty="0" smtClean="0"/>
              <a:t>2.巴中市目标绩效管理和督促检查工作领导小组《关于印发&lt;巴中市高质量发展综合绩效评价办法（试行）&gt;&lt;巴中市高质量发展综合绩效评价指标体系（试行）&gt;的通知》（巴目督领〔2024〕3号）</a:t>
            </a:r>
          </a:p>
          <a:p>
            <a:pPr>
              <a:lnSpc>
                <a:spcPct val="150000"/>
              </a:lnSpc>
            </a:pPr>
            <a:endParaRPr lang="en-US" altLang="zh-CN" sz="1600" dirty="0" smtClean="0"/>
          </a:p>
          <a:p>
            <a:pPr>
              <a:lnSpc>
                <a:spcPct val="150000"/>
              </a:lnSpc>
            </a:pPr>
            <a:r>
              <a:rPr lang="en-US" altLang="zh-CN" sz="1600" dirty="0" smtClean="0"/>
              <a:t>3.</a:t>
            </a:r>
            <a:r>
              <a:rPr sz="1600" dirty="0"/>
              <a:t>巴中市目标绩效管理和督促检查工作领导小组《关于印发&lt;巴中市经济高质量发展季度工作通报（调度）指标（试行）&gt;的通知》（巴目督领〔2024〕4号）</a:t>
            </a:r>
          </a:p>
          <a:p>
            <a:pPr>
              <a:lnSpc>
                <a:spcPct val="150000"/>
              </a:lnSpc>
            </a:pPr>
            <a:endParaRPr sz="1600" dirty="0"/>
          </a:p>
          <a:p>
            <a:pPr>
              <a:lnSpc>
                <a:spcPct val="150000"/>
              </a:lnSpc>
            </a:pPr>
            <a:r>
              <a:rPr lang="en-US" sz="1600" dirty="0"/>
              <a:t>4.巴中市目标绩效管理和督促检查工作领导小组办公室《关于征求&lt;2024年巴中市主要经济指标和欠发达县域托底性帮扶指标考评机制&gt;意见建议的函》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31180"/>
            <a:ext cx="3168352" cy="369332"/>
          </a:xfrm>
          <a:prstGeom prst="rect">
            <a:avLst/>
          </a:prstGeom>
        </p:spPr>
        <p:txBody>
          <a:bodyPr wrap="square">
            <a:spAutoFit/>
          </a:bodyPr>
          <a:lstStyle/>
          <a:p>
            <a:pPr lvl="0"/>
            <a:r>
              <a:rPr lang="en-US" altLang="zh-CN" b="1" dirty="0">
                <a:solidFill>
                  <a:prstClr val="black"/>
                </a:solidFill>
                <a:latin typeface="+mj-ea"/>
                <a:ea typeface="+mj-ea"/>
              </a:rPr>
              <a:t>1.GDP核算支撑指标</a:t>
            </a:r>
          </a:p>
        </p:txBody>
      </p:sp>
      <p:graphicFrame>
        <p:nvGraphicFramePr>
          <p:cNvPr id="7" name="表格 6"/>
          <p:cNvGraphicFramePr/>
          <p:nvPr>
            <p:custDataLst>
              <p:tags r:id="rId1"/>
            </p:custDataLst>
          </p:nvPr>
        </p:nvGraphicFramePr>
        <p:xfrm>
          <a:off x="755576" y="555526"/>
          <a:ext cx="3528392" cy="4510350"/>
        </p:xfrm>
        <a:graphic>
          <a:graphicData uri="http://schemas.openxmlformats.org/drawingml/2006/table">
            <a:tbl>
              <a:tblPr/>
              <a:tblGrid>
                <a:gridCol w="336590"/>
                <a:gridCol w="3191802"/>
              </a:tblGrid>
              <a:tr h="167050">
                <a:tc>
                  <a:txBody>
                    <a:bodyPr/>
                    <a:lstStyle/>
                    <a:p>
                      <a:pPr marL="6350" indent="0" algn="ctr" fontAlgn="ctr"/>
                      <a:r>
                        <a:rPr lang="zh-CN" altLang="en-US" sz="700" b="0" i="0" dirty="0">
                          <a:solidFill>
                            <a:srgbClr val="000000"/>
                          </a:solidFill>
                          <a:latin typeface="方正黑体简体" panose="02010601030101010101" charset="-122"/>
                          <a:ea typeface="方正黑体简体" panose="02010601030101010101" charset="-122"/>
                        </a:rPr>
                        <a:t>序号</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ctr" fontAlgn="ctr"/>
                      <a:r>
                        <a:rPr lang="zh-CN" altLang="en-US" sz="700" b="0" i="0">
                          <a:solidFill>
                            <a:srgbClr val="000000"/>
                          </a:solidFill>
                          <a:latin typeface="方正黑体简体" panose="02010601030101010101" charset="-122"/>
                          <a:ea typeface="方正黑体简体" panose="02010601030101010101" charset="-122"/>
                        </a:rPr>
                        <a:t>核实支撑指标</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gridSpan="2">
                  <a:txBody>
                    <a:bodyPr/>
                    <a:lstStyle/>
                    <a:p>
                      <a:pPr marL="6350" indent="0" algn="ctr" fontAlgn="ctr"/>
                      <a:r>
                        <a:rPr lang="en-US" altLang="zh-CN" sz="700" b="0" i="0">
                          <a:solidFill>
                            <a:srgbClr val="000000"/>
                          </a:solidFill>
                          <a:latin typeface="方正黑体简体" panose="02010601030101010101" charset="-122"/>
                          <a:ea typeface="方正黑体简体" panose="02010601030101010101" charset="-122"/>
                        </a:rPr>
                        <a:t>GDP</a:t>
                      </a:r>
                      <a:r>
                        <a:rPr lang="zh-CN" altLang="en-US" sz="700" b="0" i="0">
                          <a:solidFill>
                            <a:srgbClr val="000000"/>
                          </a:solidFill>
                          <a:latin typeface="方正黑体简体" panose="02010601030101010101" charset="-122"/>
                          <a:ea typeface="方正黑体简体" panose="02010601030101010101" charset="-122"/>
                        </a:rPr>
                        <a:t>增速</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农林牧渔业总产值增长速度（现价）</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农林牧渔业总产值增长速度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不变价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农、林、牧、渔专业及辅助性活动</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a:solidFill>
                            <a:srgbClr val="000000"/>
                          </a:solidFill>
                          <a:latin typeface="宋体" panose="02010600030101010101" pitchFamily="2" charset="-122"/>
                          <a:ea typeface="宋体" panose="02010600030101010101" pitchFamily="2" charset="-122"/>
                        </a:rPr>
                        <a:t>农、林、牧、渔专业及辅助性活动</a:t>
                      </a:r>
                      <a:r>
                        <a:rPr lang="en-US" altLang="zh-CN" sz="700" b="0" i="0">
                          <a:solidFill>
                            <a:srgbClr val="000000"/>
                          </a:solidFill>
                          <a:latin typeface="宋体" panose="02010600030101010101" pitchFamily="2" charset="-122"/>
                          <a:ea typeface="宋体" panose="02010600030101010101" pitchFamily="2" charset="-122"/>
                        </a:rPr>
                        <a:t>(</a:t>
                      </a:r>
                      <a:r>
                        <a:rPr lang="zh-CN" altLang="en-US" sz="700" b="0" i="0">
                          <a:solidFill>
                            <a:srgbClr val="000000"/>
                          </a:solidFill>
                          <a:latin typeface="宋体" panose="02010600030101010101" pitchFamily="2" charset="-122"/>
                          <a:ea typeface="宋体" panose="02010600030101010101" pitchFamily="2" charset="-122"/>
                        </a:rPr>
                        <a:t>不变价</a:t>
                      </a:r>
                      <a:r>
                        <a:rPr lang="en-US" altLang="zh-CN" sz="700" b="0" i="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5</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a:solidFill>
                            <a:srgbClr val="000000"/>
                          </a:solidFill>
                          <a:latin typeface="宋体" panose="02010600030101010101" pitchFamily="2" charset="-122"/>
                          <a:ea typeface="宋体" panose="02010600030101010101" pitchFamily="2" charset="-122"/>
                        </a:rPr>
                        <a:t>规模以上采矿业增加值增长速度</a:t>
                      </a:r>
                      <a:r>
                        <a:rPr lang="en-US" altLang="zh-CN" sz="700" b="0" i="0">
                          <a:solidFill>
                            <a:srgbClr val="000000"/>
                          </a:solidFill>
                          <a:latin typeface="宋体" panose="02010600030101010101" pitchFamily="2" charset="-122"/>
                          <a:ea typeface="宋体" panose="02010600030101010101" pitchFamily="2" charset="-122"/>
                        </a:rPr>
                        <a:t>(</a:t>
                      </a:r>
                      <a:r>
                        <a:rPr lang="zh-CN" altLang="en-US" sz="700" b="0" i="0">
                          <a:solidFill>
                            <a:srgbClr val="000000"/>
                          </a:solidFill>
                          <a:latin typeface="宋体" panose="02010600030101010101" pitchFamily="2" charset="-122"/>
                          <a:ea typeface="宋体" panose="02010600030101010101" pitchFamily="2" charset="-122"/>
                        </a:rPr>
                        <a:t>不变价</a:t>
                      </a:r>
                      <a:r>
                        <a:rPr lang="en-US" altLang="zh-CN" sz="700" b="0" i="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6</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规模以上制造业增加值增长速度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不变价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7</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规模以上电力、热力燃气及水生产和供应业增加值增长速度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不变价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8</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规模以下工业营业收入增长速度</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9</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规模以下工业增加值增长速度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全市，不变价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10</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规模以上开采专业及辅助性活动增加值增长速度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不变价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11</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规模以上金属制品、机械和设备修理业增加值增长速度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不变价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12</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总承包和专业承包企业总产值增长速度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13</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建筑安装工程投资增长速度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14</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批发业销售额增长速度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15</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零售业销售额增长速度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16</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住宿业营业额增长速度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17</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餐饮业营业额增长速度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18</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铁路运输总周转量增长速度</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19</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公路运输总周转量增长速度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全市</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20</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水路运输总周转量增长速度</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21</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全国航空运输总周转量增长速度</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22</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全省航空旅客和货邮吞吐量增长速度</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23</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全国航空旅客和货邮吞吐量增长速度</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24</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管道运输业营业收入增长速度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50">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25</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多式联运和运输代理业营业收入增长速度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graphicFrame>
        <p:nvGraphicFramePr>
          <p:cNvPr id="8" name="表格 7"/>
          <p:cNvGraphicFramePr/>
          <p:nvPr>
            <p:custDataLst>
              <p:tags r:id="rId2"/>
            </p:custDataLst>
          </p:nvPr>
        </p:nvGraphicFramePr>
        <p:xfrm>
          <a:off x="4572000" y="555526"/>
          <a:ext cx="3744416" cy="4536508"/>
        </p:xfrm>
        <a:graphic>
          <a:graphicData uri="http://schemas.openxmlformats.org/drawingml/2006/table">
            <a:tbl>
              <a:tblPr/>
              <a:tblGrid>
                <a:gridCol w="380253"/>
                <a:gridCol w="3364163"/>
              </a:tblGrid>
              <a:tr h="162463">
                <a:tc>
                  <a:txBody>
                    <a:bodyPr/>
                    <a:lstStyle/>
                    <a:p>
                      <a:pPr marL="6350" indent="0" algn="ctr" fontAlgn="ctr"/>
                      <a:r>
                        <a:rPr lang="zh-CN" altLang="en-US" sz="700" b="0" i="0" dirty="0">
                          <a:solidFill>
                            <a:srgbClr val="000000"/>
                          </a:solidFill>
                          <a:latin typeface="方正黑体简体" panose="02010601030101010101" charset="-122"/>
                          <a:ea typeface="方正黑体简体" panose="02010601030101010101" charset="-122"/>
                        </a:rPr>
                        <a:t>序号</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ctr" fontAlgn="ctr"/>
                      <a:r>
                        <a:rPr lang="zh-CN" altLang="en-US" sz="700" b="0" i="0" dirty="0">
                          <a:solidFill>
                            <a:srgbClr val="000000"/>
                          </a:solidFill>
                          <a:latin typeface="方正黑体简体" panose="02010601030101010101" charset="-122"/>
                          <a:ea typeface="方正黑体简体" panose="02010601030101010101" charset="-122"/>
                        </a:rPr>
                        <a:t>核实支撑指标</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85757">
                <a:tc gridSpan="2">
                  <a:txBody>
                    <a:bodyPr/>
                    <a:lstStyle/>
                    <a:p>
                      <a:pPr marL="6350" indent="0" algn="ctr" fontAlgn="ctr"/>
                      <a:r>
                        <a:rPr lang="en-US" altLang="zh-CN" sz="700" b="0" i="0">
                          <a:solidFill>
                            <a:srgbClr val="000000"/>
                          </a:solidFill>
                          <a:latin typeface="方正黑体简体" panose="02010601030101010101" charset="-122"/>
                          <a:ea typeface="方正黑体简体" panose="02010601030101010101" charset="-122"/>
                        </a:rPr>
                        <a:t>GDP</a:t>
                      </a:r>
                      <a:r>
                        <a:rPr lang="zh-CN" altLang="en-US" sz="700" b="0" i="0">
                          <a:solidFill>
                            <a:srgbClr val="000000"/>
                          </a:solidFill>
                          <a:latin typeface="方正黑体简体" panose="02010601030101010101" charset="-122"/>
                          <a:ea typeface="方正黑体简体" panose="02010601030101010101" charset="-122"/>
                        </a:rPr>
                        <a:t>增速</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26</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装卸搬运和仓储业营业收入增长速度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27</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邮政行业业务总量增长速度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错月指标</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28</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本外币贷款余额增长速度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29</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a:solidFill>
                            <a:srgbClr val="000000"/>
                          </a:solidFill>
                          <a:latin typeface="宋体" panose="02010600030101010101" pitchFamily="2" charset="-122"/>
                          <a:ea typeface="宋体" panose="02010600030101010101" pitchFamily="2" charset="-122"/>
                        </a:rPr>
                        <a:t>本外币存贷款余额增长速度</a:t>
                      </a:r>
                      <a:r>
                        <a:rPr lang="en-US" altLang="zh-CN" sz="700" b="0" i="0">
                          <a:solidFill>
                            <a:srgbClr val="000000"/>
                          </a:solidFill>
                          <a:latin typeface="宋体" panose="02010600030101010101" pitchFamily="2" charset="-122"/>
                          <a:ea typeface="宋体" panose="02010600030101010101" pitchFamily="2" charset="-122"/>
                        </a:rPr>
                        <a:t>(</a:t>
                      </a:r>
                      <a:r>
                        <a:rPr lang="zh-CN" altLang="en-US" sz="700" b="0" i="0">
                          <a:solidFill>
                            <a:srgbClr val="000000"/>
                          </a:solidFill>
                          <a:latin typeface="宋体" panose="02010600030101010101" pitchFamily="2" charset="-122"/>
                          <a:ea typeface="宋体" panose="02010600030101010101" pitchFamily="2" charset="-122"/>
                        </a:rPr>
                        <a:t>现价</a:t>
                      </a:r>
                      <a:r>
                        <a:rPr lang="en-US" altLang="zh-CN" sz="700" b="0" i="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30</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a:solidFill>
                            <a:srgbClr val="000000"/>
                          </a:solidFill>
                          <a:latin typeface="宋体" panose="02010600030101010101" pitchFamily="2" charset="-122"/>
                          <a:ea typeface="宋体" panose="02010600030101010101" pitchFamily="2" charset="-122"/>
                        </a:rPr>
                        <a:t>证券交易额增长速度</a:t>
                      </a:r>
                      <a:r>
                        <a:rPr lang="en-US" altLang="zh-CN" sz="700" b="0" i="0">
                          <a:solidFill>
                            <a:srgbClr val="000000"/>
                          </a:solidFill>
                          <a:latin typeface="宋体" panose="02010600030101010101" pitchFamily="2" charset="-122"/>
                          <a:ea typeface="宋体" panose="02010600030101010101" pitchFamily="2" charset="-122"/>
                        </a:rPr>
                        <a:t>(</a:t>
                      </a:r>
                      <a:r>
                        <a:rPr lang="zh-CN" altLang="en-US" sz="700" b="0" i="0">
                          <a:solidFill>
                            <a:srgbClr val="000000"/>
                          </a:solidFill>
                          <a:latin typeface="宋体" panose="02010600030101010101" pitchFamily="2" charset="-122"/>
                          <a:ea typeface="宋体" panose="02010600030101010101" pitchFamily="2" charset="-122"/>
                        </a:rPr>
                        <a:t>现价</a:t>
                      </a:r>
                      <a:r>
                        <a:rPr lang="en-US" altLang="zh-CN" sz="700" b="0" i="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31</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保费收入增长速度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32</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商品房销售面积增长速度</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33</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房地产业工资总额增长速度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34</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电信业务总量增长速度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35</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互联网和相关服务营业收入增长速度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36</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软件和信息技术服务业营业收入增长速度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37</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a:solidFill>
                            <a:srgbClr val="000000"/>
                          </a:solidFill>
                          <a:latin typeface="宋体" panose="02010600030101010101" pitchFamily="2" charset="-122"/>
                          <a:ea typeface="宋体" panose="02010600030101010101" pitchFamily="2" charset="-122"/>
                        </a:rPr>
                        <a:t>信息传输、软件和信息技术服务业营业收入增长速度</a:t>
                      </a:r>
                      <a:r>
                        <a:rPr lang="en-US" altLang="zh-CN" sz="700" b="0" i="0">
                          <a:solidFill>
                            <a:srgbClr val="000000"/>
                          </a:solidFill>
                          <a:latin typeface="宋体" panose="02010600030101010101" pitchFamily="2" charset="-122"/>
                          <a:ea typeface="宋体" panose="02010600030101010101" pitchFamily="2" charset="-122"/>
                        </a:rPr>
                        <a:t>(</a:t>
                      </a:r>
                      <a:r>
                        <a:rPr lang="zh-CN" altLang="en-US" sz="700" b="0" i="0">
                          <a:solidFill>
                            <a:srgbClr val="000000"/>
                          </a:solidFill>
                          <a:latin typeface="宋体" panose="02010600030101010101" pitchFamily="2" charset="-122"/>
                          <a:ea typeface="宋体" panose="02010600030101010101" pitchFamily="2" charset="-122"/>
                        </a:rPr>
                        <a:t>现价</a:t>
                      </a:r>
                      <a:r>
                        <a:rPr lang="en-US" altLang="zh-CN" sz="700" b="0" i="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38</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租赁和商务服务业营业收入增长速度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39</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a:solidFill>
                            <a:srgbClr val="000000"/>
                          </a:solidFill>
                          <a:latin typeface="宋体" panose="02010600030101010101" pitchFamily="2" charset="-122"/>
                          <a:ea typeface="宋体" panose="02010600030101010101" pitchFamily="2" charset="-122"/>
                        </a:rPr>
                        <a:t>科学研究和技术服务业营业收入增长速度</a:t>
                      </a:r>
                      <a:r>
                        <a:rPr lang="en-US" altLang="zh-CN" sz="700" b="0" i="0">
                          <a:solidFill>
                            <a:srgbClr val="000000"/>
                          </a:solidFill>
                          <a:latin typeface="宋体" panose="02010600030101010101" pitchFamily="2" charset="-122"/>
                          <a:ea typeface="宋体" panose="02010600030101010101" pitchFamily="2" charset="-122"/>
                        </a:rPr>
                        <a:t>(</a:t>
                      </a:r>
                      <a:r>
                        <a:rPr lang="zh-CN" altLang="en-US" sz="700" b="0" i="0">
                          <a:solidFill>
                            <a:srgbClr val="000000"/>
                          </a:solidFill>
                          <a:latin typeface="宋体" panose="02010600030101010101" pitchFamily="2" charset="-122"/>
                          <a:ea typeface="宋体" panose="02010600030101010101" pitchFamily="2" charset="-122"/>
                        </a:rPr>
                        <a:t>现价</a:t>
                      </a:r>
                      <a:r>
                        <a:rPr lang="en-US" altLang="zh-CN" sz="700" b="0" i="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40</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居民服务、修理和其他服务业营业收入增长速度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41</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文化、体育和娱乐业营业收入增长速度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全市，现价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42</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居民服务、修理和其他服务业工资总额增长速度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43</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租赁和商务服务业工资总额增长速度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44</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科学研究和技术服务业工资总额增长速度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45</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文化、体育和娱乐业工资总额增长速度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46</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水利、环境和公共设施管理业工资总额增长速度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47</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教育工资总额增长速度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48</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卫生和社会工作工资总额增长速度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4512">
                <a:tc>
                  <a:txBody>
                    <a:bodyPr/>
                    <a:lstStyle/>
                    <a:p>
                      <a:pPr marL="6350" indent="0" algn="ctr" fontAlgn="ctr"/>
                      <a:r>
                        <a:rPr lang="en-US" altLang="zh-CN" sz="700" b="0" i="0">
                          <a:solidFill>
                            <a:srgbClr val="000000"/>
                          </a:solidFill>
                          <a:latin typeface="宋体" panose="02010600030101010101" pitchFamily="2" charset="-122"/>
                          <a:ea typeface="宋体" panose="02010600030101010101" pitchFamily="2" charset="-122"/>
                        </a:rPr>
                        <a:t>49</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l" fontAlgn="ctr"/>
                      <a:r>
                        <a:rPr lang="zh-CN" altLang="en-US" sz="700" b="0" i="0" dirty="0">
                          <a:solidFill>
                            <a:srgbClr val="000000"/>
                          </a:solidFill>
                          <a:latin typeface="宋体" panose="02010600030101010101" pitchFamily="2" charset="-122"/>
                          <a:ea typeface="宋体" panose="02010600030101010101" pitchFamily="2" charset="-122"/>
                        </a:rPr>
                        <a:t>公共管理、社会保障和社会组织工资总额增长速度</a:t>
                      </a:r>
                      <a:r>
                        <a:rPr lang="en-US" altLang="zh-CN" sz="700" b="0" i="0" dirty="0">
                          <a:solidFill>
                            <a:srgbClr val="000000"/>
                          </a:solidFill>
                          <a:latin typeface="宋体" panose="02010600030101010101" pitchFamily="2" charset="-122"/>
                          <a:ea typeface="宋体" panose="02010600030101010101" pitchFamily="2" charset="-122"/>
                        </a:rPr>
                        <a:t>(</a:t>
                      </a:r>
                      <a:r>
                        <a:rPr lang="zh-CN" altLang="en-US" sz="700" b="0" i="0" dirty="0">
                          <a:solidFill>
                            <a:srgbClr val="000000"/>
                          </a:solidFill>
                          <a:latin typeface="宋体" panose="02010600030101010101" pitchFamily="2" charset="-122"/>
                          <a:ea typeface="宋体" panose="02010600030101010101" pitchFamily="2" charset="-122"/>
                        </a:rPr>
                        <a:t>现价</a:t>
                      </a:r>
                      <a:r>
                        <a:rPr lang="en-US" altLang="zh-CN" sz="700" b="0" i="0" dirty="0">
                          <a:solidFill>
                            <a:srgbClr val="000000"/>
                          </a:solidFill>
                          <a:latin typeface="宋体" panose="02010600030101010101" pitchFamily="2" charset="-122"/>
                          <a:ea typeface="宋体" panose="02010600030101010101" pitchFamily="2" charset="-122"/>
                        </a:rPr>
                        <a:t>)</a:t>
                      </a:r>
                    </a:p>
                  </a:txBody>
                  <a:tcPr marL="6667" marR="6667" marT="6667"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215" y="51435"/>
            <a:ext cx="8044180" cy="521970"/>
          </a:xfrm>
          <a:prstGeom prst="rect">
            <a:avLst/>
          </a:prstGeom>
        </p:spPr>
        <p:txBody>
          <a:bodyPr wrap="square">
            <a:spAutoFit/>
          </a:bodyPr>
          <a:lstStyle/>
          <a:p>
            <a:pPr lvl="0"/>
            <a:r>
              <a:rPr lang="en-US" altLang="zh-CN" sz="1400" dirty="0">
                <a:solidFill>
                  <a:prstClr val="black"/>
                </a:solidFill>
              </a:rPr>
              <a:t>2.巴中市目标绩效管理和督促检查工作领导小组《关于印发&lt;</a:t>
            </a:r>
            <a:r>
              <a:rPr lang="en-US" altLang="zh-CN" sz="1400" dirty="0" err="1">
                <a:solidFill>
                  <a:prstClr val="black"/>
                </a:solidFill>
              </a:rPr>
              <a:t>巴中市高质量发展综合绩效评价办法（试行</a:t>
            </a:r>
            <a:r>
              <a:rPr lang="en-US" altLang="zh-CN" sz="1400" dirty="0">
                <a:solidFill>
                  <a:prstClr val="black"/>
                </a:solidFill>
              </a:rPr>
              <a:t>）&gt;&lt;</a:t>
            </a:r>
            <a:r>
              <a:rPr lang="en-US" altLang="zh-CN" sz="1400" dirty="0" err="1">
                <a:solidFill>
                  <a:prstClr val="black"/>
                </a:solidFill>
              </a:rPr>
              <a:t>巴中市高质量发展综合绩效评价指标体系（试行</a:t>
            </a:r>
            <a:r>
              <a:rPr lang="en-US" altLang="zh-CN" sz="1400" dirty="0">
                <a:solidFill>
                  <a:prstClr val="black"/>
                </a:solidFill>
              </a:rPr>
              <a:t>）&gt;</a:t>
            </a:r>
            <a:r>
              <a:rPr lang="en-US" altLang="zh-CN" sz="1400" dirty="0" err="1">
                <a:solidFill>
                  <a:prstClr val="black"/>
                </a:solidFill>
              </a:rPr>
              <a:t>的通知</a:t>
            </a:r>
            <a:r>
              <a:rPr lang="en-US" altLang="zh-CN" sz="1400" dirty="0">
                <a:solidFill>
                  <a:prstClr val="black"/>
                </a:solidFill>
              </a:rPr>
              <a:t>》（巴目督领〔2024〕3号）</a:t>
            </a:r>
          </a:p>
        </p:txBody>
      </p:sp>
      <p:graphicFrame>
        <p:nvGraphicFramePr>
          <p:cNvPr id="3" name="表格 2"/>
          <p:cNvGraphicFramePr>
            <a:graphicFrameLocks noGrp="1"/>
          </p:cNvGraphicFramePr>
          <p:nvPr/>
        </p:nvGraphicFramePr>
        <p:xfrm>
          <a:off x="467543" y="646698"/>
          <a:ext cx="8280921" cy="4408755"/>
        </p:xfrm>
        <a:graphic>
          <a:graphicData uri="http://schemas.openxmlformats.org/drawingml/2006/table">
            <a:tbl>
              <a:tblPr>
                <a:tableStyleId>{7DF18680-E054-41AD-8BC1-D1AEF772440D}</a:tableStyleId>
              </a:tblPr>
              <a:tblGrid>
                <a:gridCol w="397483"/>
                <a:gridCol w="596226"/>
                <a:gridCol w="2148310"/>
                <a:gridCol w="350164"/>
                <a:gridCol w="397483"/>
                <a:gridCol w="397483"/>
                <a:gridCol w="397483"/>
                <a:gridCol w="397483"/>
                <a:gridCol w="397483"/>
                <a:gridCol w="397483"/>
                <a:gridCol w="1296556"/>
                <a:gridCol w="1107284"/>
              </a:tblGrid>
              <a:tr h="148130">
                <a:tc gridSpan="12">
                  <a:txBody>
                    <a:bodyPr/>
                    <a:lstStyle/>
                    <a:p>
                      <a:pPr algn="ctr" fontAlgn="ctr"/>
                      <a:r>
                        <a:rPr lang="zh-CN" altLang="en-US" sz="1200" b="1" u="none" strike="noStrike" dirty="0">
                          <a:effectLst/>
                        </a:rPr>
                        <a:t>巴中市县（区）及经开区高质量发展年度综合绩效评价指标（试行）</a:t>
                      </a:r>
                      <a:endParaRPr lang="zh-CN" altLang="en-US" sz="1200" b="1" i="0" u="none" strike="noStrike" dirty="0">
                        <a:solidFill>
                          <a:srgbClr val="000000"/>
                        </a:solidFill>
                        <a:effectLst/>
                        <a:latin typeface="+mj-ea"/>
                        <a:ea typeface="+mj-ea"/>
                      </a:endParaRPr>
                    </a:p>
                  </a:txBody>
                  <a:tcPr marL="673" marR="673" marT="673"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148130">
                <a:tc rowSpan="2">
                  <a:txBody>
                    <a:bodyPr/>
                    <a:lstStyle/>
                    <a:p>
                      <a:pPr algn="ctr" fontAlgn="ctr"/>
                      <a:r>
                        <a:rPr lang="zh-CN" altLang="en-US" sz="800" u="none" strike="noStrike" dirty="0">
                          <a:effectLst/>
                        </a:rPr>
                        <a:t>序号</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800" u="none" strike="noStrike" dirty="0">
                          <a:effectLst/>
                        </a:rPr>
                        <a:t>指标分类</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800" u="none" strike="noStrike">
                          <a:effectLst/>
                        </a:rPr>
                        <a:t>指标名称</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800" u="none" strike="noStrike">
                          <a:effectLst/>
                        </a:rPr>
                        <a:t>指标</a:t>
                      </a:r>
                      <a:br>
                        <a:rPr lang="zh-CN" altLang="en-US" sz="800" u="none" strike="noStrike">
                          <a:effectLst/>
                        </a:rPr>
                      </a:br>
                      <a:r>
                        <a:rPr lang="zh-CN" altLang="en-US" sz="800" u="none" strike="noStrike">
                          <a:effectLst/>
                        </a:rPr>
                        <a:t>性质</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gridSpan="6">
                  <a:txBody>
                    <a:bodyPr/>
                    <a:lstStyle/>
                    <a:p>
                      <a:pPr algn="ctr" fontAlgn="ctr"/>
                      <a:r>
                        <a:rPr lang="zh-CN" altLang="en-US" sz="900" u="none" strike="noStrike" dirty="0">
                          <a:effectLst/>
                        </a:rPr>
                        <a:t>权重（</a:t>
                      </a:r>
                      <a:r>
                        <a:rPr lang="en-US" altLang="zh-CN" sz="900" u="none" strike="noStrike" dirty="0">
                          <a:effectLst/>
                        </a:rPr>
                        <a:t>%</a:t>
                      </a:r>
                      <a:r>
                        <a:rPr lang="zh-CN" altLang="en-US" sz="900" u="none" strike="noStrike" dirty="0">
                          <a:effectLst/>
                        </a:rPr>
                        <a:t>）</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rowSpan="2">
                  <a:txBody>
                    <a:bodyPr/>
                    <a:lstStyle/>
                    <a:p>
                      <a:pPr algn="ctr" fontAlgn="ctr"/>
                      <a:r>
                        <a:rPr lang="zh-CN" altLang="en-US" sz="800" u="none" strike="noStrike" dirty="0">
                          <a:effectLst/>
                        </a:rPr>
                        <a:t>主管部门</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800" u="none" strike="noStrike">
                          <a:effectLst/>
                        </a:rPr>
                        <a:t>评价数据来源</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278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800" u="none" strike="noStrike">
                          <a:effectLst/>
                        </a:rPr>
                        <a:t>巴州区</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恩阳区</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南江县</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通江县</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平昌县</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巴中</a:t>
                      </a:r>
                      <a:br>
                        <a:rPr lang="zh-CN" altLang="en-US" sz="800" u="none" strike="noStrike">
                          <a:effectLst/>
                        </a:rPr>
                      </a:br>
                      <a:r>
                        <a:rPr lang="zh-CN" altLang="en-US" sz="800" u="none" strike="noStrike">
                          <a:effectLst/>
                        </a:rPr>
                        <a:t>经开区</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vMerge="1">
                  <a:txBody>
                    <a:bodyPr/>
                    <a:lstStyle/>
                    <a:p>
                      <a:endParaRPr lang="zh-CN"/>
                    </a:p>
                  </a:txBody>
                  <a:tcPr/>
                </a:tc>
                <a:tc vMerge="1">
                  <a:txBody>
                    <a:bodyPr/>
                    <a:lstStyle/>
                    <a:p>
                      <a:endParaRPr lang="zh-CN"/>
                    </a:p>
                  </a:txBody>
                  <a:tcPr/>
                </a:tc>
              </a:tr>
              <a:tr h="131752">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人均地区生产总值</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市发展改革委</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全员劳动生产率</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3</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市发展改革委</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2780">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dirty="0">
                          <a:effectLst/>
                        </a:rPr>
                        <a:t>营商环境质量</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5</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市营商环境和数据局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市营商环境和数据局、</a:t>
                      </a:r>
                      <a:br>
                        <a:rPr lang="zh-CN" altLang="en-US" sz="800" u="none" strike="noStrike" dirty="0">
                          <a:effectLst/>
                        </a:rPr>
                      </a:br>
                      <a:r>
                        <a:rPr lang="zh-CN" altLang="en-US" sz="800" u="none" strike="noStrike" dirty="0">
                          <a:effectLst/>
                        </a:rPr>
                        <a:t>市市场监管局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4</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制造业增加值占地区生产总值比重</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4</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3.5</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4.5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市经济和信息化局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2780">
                <a:tc>
                  <a:txBody>
                    <a:bodyPr/>
                    <a:lstStyle/>
                    <a:p>
                      <a:pPr algn="ctr" fontAlgn="ctr"/>
                      <a:r>
                        <a:rPr lang="en-US" altLang="zh-CN" sz="800" u="none" strike="noStrike">
                          <a:effectLst/>
                        </a:rPr>
                        <a:t>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规模以上“三新”服务业企业营业收入占规模以上服务业企业营业收入比重</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市商务局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93808">
                <a:tc>
                  <a:txBody>
                    <a:bodyPr/>
                    <a:lstStyle/>
                    <a:p>
                      <a:pPr algn="ctr" fontAlgn="ctr"/>
                      <a:r>
                        <a:rPr lang="en-US" altLang="zh-CN" sz="800" u="none" strike="noStrike">
                          <a:effectLst/>
                        </a:rPr>
                        <a:t>6</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新增“四上企业”数量及个转企数量</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3</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市经济和信息化局、市住房城乡建设局、市商务局、</a:t>
                      </a:r>
                      <a:br>
                        <a:rPr lang="zh-CN" altLang="en-US" sz="800" u="none" strike="noStrike" dirty="0">
                          <a:effectLst/>
                        </a:rPr>
                      </a:br>
                      <a:r>
                        <a:rPr lang="zh-CN" altLang="en-US" sz="800" u="none" strike="noStrike" dirty="0">
                          <a:effectLst/>
                        </a:rPr>
                        <a:t>市市场监管局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市统计局、</a:t>
                      </a:r>
                      <a:br>
                        <a:rPr lang="zh-CN" altLang="en-US" sz="800" u="none" strike="noStrike">
                          <a:effectLst/>
                        </a:rPr>
                      </a:br>
                      <a:r>
                        <a:rPr lang="zh-CN" altLang="en-US" sz="800" u="none" strike="noStrike">
                          <a:effectLst/>
                        </a:rPr>
                        <a:t>市市场监管局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7</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粮食产量稳定度</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0</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市农业农村局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国家统计局巴中调查队</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8</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耕地保护责任落实情况</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市自然资源和规划局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市自然资源和规划局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9</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消费品质量合格率</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市市场监管局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市市场监管局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10</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民间投资占全社会固定资产投资比重</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1.5</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1.5</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市发展改革委</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市统计局</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2780">
                <a:tc>
                  <a:txBody>
                    <a:bodyPr/>
                    <a:lstStyle/>
                    <a:p>
                      <a:pPr algn="ctr" fontAlgn="ctr"/>
                      <a:r>
                        <a:rPr lang="en-US" altLang="zh-CN" sz="800" u="none" strike="noStrike">
                          <a:effectLst/>
                        </a:rPr>
                        <a:t>11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市级重点项目投资入统转化率</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市发展改革委</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市统计局、</a:t>
                      </a:r>
                      <a:br>
                        <a:rPr lang="zh-CN" altLang="en-US" sz="800" u="none" strike="noStrike" dirty="0">
                          <a:effectLst/>
                        </a:rPr>
                      </a:br>
                      <a:r>
                        <a:rPr lang="zh-CN" altLang="en-US" sz="800" u="none" strike="noStrike" dirty="0">
                          <a:effectLst/>
                        </a:rPr>
                        <a:t>市发展改革委</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12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民营经济增加值占地区生产总值比重</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市市场监管局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市统计局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13</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居民人均消费支出</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市商务局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国家统计局巴中调查队</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14</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财政自给率</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2</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市财政局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市财政局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93808">
                <a:tc>
                  <a:txBody>
                    <a:bodyPr/>
                    <a:lstStyle/>
                    <a:p>
                      <a:pPr algn="ctr" fontAlgn="ctr"/>
                      <a:r>
                        <a:rPr lang="en-US" altLang="zh-CN" sz="800" u="none" strike="noStrike">
                          <a:effectLst/>
                        </a:rPr>
                        <a:t>15</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人民币贷款余额与人民币存款余额之比</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市财政局、人行巴中市分行</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人行巴中市分行、</a:t>
                      </a:r>
                      <a:br>
                        <a:rPr lang="zh-CN" altLang="en-US" sz="800" u="none" strike="noStrike" dirty="0">
                          <a:effectLst/>
                        </a:rPr>
                      </a:br>
                      <a:r>
                        <a:rPr lang="zh-CN" altLang="en-US" sz="800" u="none" strike="noStrike" dirty="0">
                          <a:effectLst/>
                        </a:rPr>
                        <a:t>国家金融监管总局</a:t>
                      </a:r>
                      <a:br>
                        <a:rPr lang="zh-CN" altLang="en-US" sz="800" u="none" strike="noStrike" dirty="0">
                          <a:effectLst/>
                        </a:rPr>
                      </a:br>
                      <a:r>
                        <a:rPr lang="zh-CN" altLang="en-US" sz="800" u="none" strike="noStrike" dirty="0">
                          <a:effectLst/>
                        </a:rPr>
                        <a:t>巴中监管分局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2780">
                <a:tc>
                  <a:txBody>
                    <a:bodyPr/>
                    <a:lstStyle/>
                    <a:p>
                      <a:pPr algn="ctr" fontAlgn="ctr"/>
                      <a:r>
                        <a:rPr lang="en-US" altLang="zh-CN" sz="800" u="none" strike="noStrike">
                          <a:effectLst/>
                        </a:rPr>
                        <a:t>16</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金融服务实体经济重点领域情况</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0</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市财政局、国家金融监管总局巴中监管分局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国家金融监管总局</a:t>
                      </a:r>
                      <a:br>
                        <a:rPr lang="zh-CN" altLang="en-US" sz="800" u="none" strike="noStrike" dirty="0">
                          <a:effectLst/>
                        </a:rPr>
                      </a:br>
                      <a:r>
                        <a:rPr lang="zh-CN" altLang="en-US" sz="800" u="none" strike="noStrike" dirty="0">
                          <a:effectLst/>
                        </a:rPr>
                        <a:t>巴中监管分局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17</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营业收入</a:t>
                      </a:r>
                      <a:r>
                        <a:rPr lang="en-US" altLang="zh-CN" sz="800" u="none" strike="noStrike">
                          <a:effectLst/>
                        </a:rPr>
                        <a:t>15</a:t>
                      </a:r>
                      <a:r>
                        <a:rPr lang="zh-CN" altLang="en-US" sz="800" u="none" strike="noStrike">
                          <a:effectLst/>
                        </a:rPr>
                        <a:t>亿元及以上的制造业企业数量</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市经济和信息化局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市经济和信息化局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62780">
                <a:tc>
                  <a:txBody>
                    <a:bodyPr/>
                    <a:lstStyle/>
                    <a:p>
                      <a:pPr algn="ctr" fontAlgn="ctr"/>
                      <a:r>
                        <a:rPr lang="en-US" altLang="zh-CN" sz="800" u="none" strike="noStrike">
                          <a:effectLst/>
                        </a:rPr>
                        <a:t>18</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工业园区增加值占所在县（区）地区生产总值比重</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市经济和信息化局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市经济和信息化局、市统计局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19</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上市企业数量</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市财政局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市财政局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31752">
                <a:tc>
                  <a:txBody>
                    <a:bodyPr/>
                    <a:lstStyle/>
                    <a:p>
                      <a:pPr algn="ctr" fontAlgn="ctr"/>
                      <a:r>
                        <a:rPr lang="en-US" altLang="zh-CN" sz="800" u="none" strike="noStrike">
                          <a:effectLst/>
                        </a:rPr>
                        <a:t>20</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综合质效</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800" u="none" strike="noStrike">
                          <a:effectLst/>
                        </a:rPr>
                        <a:t>工业园区税收收入占所在县（区）税收收入比重</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a:effectLst/>
                        </a:rPr>
                        <a:t>正向</a:t>
                      </a:r>
                      <a:endParaRPr lang="zh-CN" altLang="en-US"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800" u="none" strike="noStrike">
                          <a:effectLst/>
                        </a:rPr>
                        <a:t>1</a:t>
                      </a:r>
                      <a:endParaRPr lang="en-US" altLang="zh-CN" sz="8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市税务局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800" u="none" strike="noStrike" dirty="0">
                          <a:effectLst/>
                        </a:rPr>
                        <a:t>市税务局</a:t>
                      </a:r>
                      <a:endParaRPr lang="zh-CN" altLang="en-US" sz="8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23528" y="123478"/>
          <a:ext cx="8496942" cy="4992714"/>
        </p:xfrm>
        <a:graphic>
          <a:graphicData uri="http://schemas.openxmlformats.org/drawingml/2006/table">
            <a:tbl>
              <a:tblPr>
                <a:tableStyleId>{7DF18680-E054-41AD-8BC1-D1AEF772440D}</a:tableStyleId>
              </a:tblPr>
              <a:tblGrid>
                <a:gridCol w="407852"/>
                <a:gridCol w="611779"/>
                <a:gridCol w="2204353"/>
                <a:gridCol w="359299"/>
                <a:gridCol w="407852"/>
                <a:gridCol w="407852"/>
                <a:gridCol w="407852"/>
                <a:gridCol w="407852"/>
                <a:gridCol w="407852"/>
                <a:gridCol w="407852"/>
                <a:gridCol w="1330378"/>
                <a:gridCol w="1136169"/>
              </a:tblGrid>
              <a:tr h="148181">
                <a:tc gridSpan="12">
                  <a:txBody>
                    <a:bodyPr/>
                    <a:lstStyle/>
                    <a:p>
                      <a:pPr marL="0" algn="ctr" defTabSz="457200" rtl="0" eaLnBrk="1" fontAlgn="ctr" latinLnBrk="0" hangingPunct="1"/>
                      <a:r>
                        <a:rPr lang="zh-CN" altLang="en-US" sz="1200" b="1" u="none" strike="noStrike" kern="1200" dirty="0">
                          <a:solidFill>
                            <a:schemeClr val="dk1"/>
                          </a:solidFill>
                          <a:effectLst/>
                          <a:latin typeface="+mn-lt"/>
                          <a:ea typeface="+mn-ea"/>
                          <a:cs typeface="+mn-cs"/>
                        </a:rPr>
                        <a:t>巴中市县（区）及经开区高质量发展年度综合绩效评价指标（试行）</a:t>
                      </a:r>
                    </a:p>
                  </a:txBody>
                  <a:tcPr marL="673" marR="673" marT="673"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148181">
                <a:tc rowSpan="2">
                  <a:txBody>
                    <a:bodyPr/>
                    <a:lstStyle/>
                    <a:p>
                      <a:pPr algn="ctr" fontAlgn="ctr"/>
                      <a:r>
                        <a:rPr lang="zh-CN" altLang="en-US" sz="900" u="none" strike="noStrike" dirty="0">
                          <a:effectLst/>
                        </a:rPr>
                        <a:t>序号</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900" u="none" strike="noStrike">
                          <a:effectLst/>
                        </a:rPr>
                        <a:t>指标分类</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900" u="none" strike="noStrike" dirty="0">
                          <a:effectLst/>
                        </a:rPr>
                        <a:t>指标名称</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900" u="none" strike="noStrike" dirty="0">
                          <a:effectLst/>
                        </a:rPr>
                        <a:t>指标</a:t>
                      </a:r>
                      <a:br>
                        <a:rPr lang="zh-CN" altLang="en-US" sz="900" u="none" strike="noStrike" dirty="0">
                          <a:effectLst/>
                        </a:rPr>
                      </a:br>
                      <a:r>
                        <a:rPr lang="zh-CN" altLang="en-US" sz="900" u="none" strike="noStrike" dirty="0">
                          <a:effectLst/>
                        </a:rPr>
                        <a:t>性质</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gridSpan="6">
                  <a:txBody>
                    <a:bodyPr/>
                    <a:lstStyle/>
                    <a:p>
                      <a:pPr algn="ctr" fontAlgn="ctr"/>
                      <a:r>
                        <a:rPr lang="zh-CN" altLang="en-US" sz="900" u="none" strike="noStrike" dirty="0">
                          <a:effectLst/>
                        </a:rPr>
                        <a:t>权重（</a:t>
                      </a:r>
                      <a:r>
                        <a:rPr lang="en-US" altLang="zh-CN" sz="900" u="none" strike="noStrike" dirty="0">
                          <a:effectLst/>
                        </a:rPr>
                        <a:t>%</a:t>
                      </a:r>
                      <a:r>
                        <a:rPr lang="zh-CN" altLang="en-US" sz="900" u="none" strike="noStrike" dirty="0">
                          <a:effectLst/>
                        </a:rPr>
                        <a:t>）</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rowSpan="2">
                  <a:txBody>
                    <a:bodyPr/>
                    <a:lstStyle/>
                    <a:p>
                      <a:pPr algn="ctr" fontAlgn="ctr"/>
                      <a:r>
                        <a:rPr lang="zh-CN" altLang="en-US" sz="900" u="none" strike="noStrike">
                          <a:effectLst/>
                        </a:rPr>
                        <a:t>主管部门</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rowSpan="2">
                  <a:txBody>
                    <a:bodyPr/>
                    <a:lstStyle/>
                    <a:p>
                      <a:pPr algn="ctr" fontAlgn="ctr"/>
                      <a:r>
                        <a:rPr lang="zh-CN" altLang="en-US" sz="900" u="none" strike="noStrike">
                          <a:effectLst/>
                        </a:rPr>
                        <a:t>评价数据来源</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9555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900" u="none" strike="noStrike">
                          <a:effectLst/>
                        </a:rPr>
                        <a:t>巴州区</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恩阳区</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南江县</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通江县</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平昌县</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巴中</a:t>
                      </a:r>
                      <a:br>
                        <a:rPr lang="zh-CN" altLang="en-US" sz="900" u="none" strike="noStrike">
                          <a:effectLst/>
                        </a:rPr>
                      </a:br>
                      <a:r>
                        <a:rPr lang="zh-CN" altLang="en-US" sz="900" u="none" strike="noStrike">
                          <a:effectLst/>
                        </a:rPr>
                        <a:t>经开区</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vMerge="1">
                  <a:txBody>
                    <a:bodyPr/>
                    <a:lstStyle/>
                    <a:p>
                      <a:endParaRPr lang="zh-CN"/>
                    </a:p>
                  </a:txBody>
                  <a:tcPr/>
                </a:tc>
                <a:tc vMerge="1">
                  <a:txBody>
                    <a:bodyPr/>
                    <a:lstStyle/>
                    <a:p>
                      <a:endParaRPr lang="zh-CN"/>
                    </a:p>
                  </a:txBody>
                  <a:tcPr/>
                </a:tc>
              </a:tr>
              <a:tr h="148181">
                <a:tc>
                  <a:txBody>
                    <a:bodyPr/>
                    <a:lstStyle/>
                    <a:p>
                      <a:pPr algn="ctr" fontAlgn="ctr"/>
                      <a:r>
                        <a:rPr lang="en-US" altLang="zh-CN" sz="900" u="none" strike="noStrike" dirty="0">
                          <a:effectLst/>
                        </a:rPr>
                        <a:t>21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研发经费支出与地区生产总值之比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2</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市科技局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57615">
                <a:tc>
                  <a:txBody>
                    <a:bodyPr/>
                    <a:lstStyle/>
                    <a:p>
                      <a:pPr algn="ctr" fontAlgn="ctr"/>
                      <a:r>
                        <a:rPr lang="en-US" altLang="zh-CN" sz="900" u="none" strike="noStrike">
                          <a:effectLst/>
                        </a:rPr>
                        <a:t>22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数字经济核心产业增加值占地区生产总值比重</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3.5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3</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4</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市营商环境和数据局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48181">
                <a:tc>
                  <a:txBody>
                    <a:bodyPr/>
                    <a:lstStyle/>
                    <a:p>
                      <a:pPr algn="ctr" fontAlgn="ctr"/>
                      <a:r>
                        <a:rPr lang="en-US" altLang="zh-CN" sz="900" u="none" strike="noStrike">
                          <a:effectLst/>
                        </a:rPr>
                        <a:t>23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企业研发经费支出占企业营业收入比重</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市科技局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57615">
                <a:tc>
                  <a:txBody>
                    <a:bodyPr/>
                    <a:lstStyle/>
                    <a:p>
                      <a:pPr algn="ctr" fontAlgn="ctr"/>
                      <a:r>
                        <a:rPr lang="en-US" altLang="zh-CN" sz="900" u="none" strike="noStrike">
                          <a:effectLst/>
                        </a:rPr>
                        <a:t>24</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工业战略性新兴产业总产值占工业总产值比重</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2</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市经济和信息化局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48181">
                <a:tc>
                  <a:txBody>
                    <a:bodyPr/>
                    <a:lstStyle/>
                    <a:p>
                      <a:pPr algn="ctr" fontAlgn="ctr"/>
                      <a:r>
                        <a:rPr lang="en-US" altLang="zh-CN" sz="900" u="none" strike="noStrike">
                          <a:effectLst/>
                        </a:rPr>
                        <a:t>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技术合同成交额与地区生产总值之比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48181">
                <a:tc>
                  <a:txBody>
                    <a:bodyPr/>
                    <a:lstStyle/>
                    <a:p>
                      <a:pPr algn="ctr" fontAlgn="ctr"/>
                      <a:r>
                        <a:rPr lang="en-US" altLang="zh-CN" sz="900" u="none" strike="noStrike">
                          <a:effectLst/>
                        </a:rPr>
                        <a:t>26</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每万家企业法人中高新技术企业数</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95550">
                <a:tc>
                  <a:txBody>
                    <a:bodyPr/>
                    <a:lstStyle/>
                    <a:p>
                      <a:pPr algn="ctr" fontAlgn="ctr"/>
                      <a:r>
                        <a:rPr lang="en-US" altLang="zh-CN" sz="900" u="none" strike="noStrike">
                          <a:effectLst/>
                        </a:rPr>
                        <a:t>27</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规模以上工业企业中有研发活动企业占比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市经济和信息化局、</a:t>
                      </a:r>
                      <a:br>
                        <a:rPr lang="zh-CN" altLang="en-US" sz="900" u="none" strike="noStrike">
                          <a:effectLst/>
                        </a:rPr>
                      </a:b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48181">
                <a:tc>
                  <a:txBody>
                    <a:bodyPr/>
                    <a:lstStyle/>
                    <a:p>
                      <a:pPr algn="ctr" fontAlgn="ctr"/>
                      <a:r>
                        <a:rPr lang="en-US" altLang="zh-CN" sz="900" u="none" strike="noStrike">
                          <a:effectLst/>
                        </a:rPr>
                        <a:t>28</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基础研究支出占研发支出比重</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95550">
                <a:tc>
                  <a:txBody>
                    <a:bodyPr/>
                    <a:lstStyle/>
                    <a:p>
                      <a:pPr algn="ctr" fontAlgn="ctr"/>
                      <a:r>
                        <a:rPr lang="en-US" altLang="zh-CN" sz="900" u="none" strike="noStrike">
                          <a:effectLst/>
                        </a:rPr>
                        <a:t>29</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新增国家高新技术企业及新备案国家科技型中小企业数量（农业类企业权重</a:t>
                      </a:r>
                      <a:r>
                        <a:rPr lang="en-US" altLang="zh-CN" sz="900" u="none" strike="noStrike">
                          <a:effectLst/>
                        </a:rPr>
                        <a:t>30%</a:t>
                      </a:r>
                      <a:r>
                        <a:rPr lang="zh-CN" altLang="en-US" sz="900" u="none" strike="noStrike">
                          <a:effectLst/>
                        </a:rPr>
                        <a:t>）</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95550">
                <a:tc>
                  <a:txBody>
                    <a:bodyPr/>
                    <a:lstStyle/>
                    <a:p>
                      <a:pPr algn="ctr" fontAlgn="ctr"/>
                      <a:r>
                        <a:rPr lang="en-US" altLang="zh-CN" sz="900" u="none" strike="noStrike">
                          <a:effectLst/>
                        </a:rPr>
                        <a:t>30</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高技术产业投资占全社会固定资产投资比重</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市经济和信息化局、市商务局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48181">
                <a:tc>
                  <a:txBody>
                    <a:bodyPr/>
                    <a:lstStyle/>
                    <a:p>
                      <a:pPr algn="ctr" fontAlgn="ctr"/>
                      <a:r>
                        <a:rPr lang="en-US" altLang="zh-CN" sz="900" u="none" strike="noStrike">
                          <a:effectLst/>
                        </a:rPr>
                        <a:t>31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研发人员全时当量占比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0.5</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48181">
                <a:tc>
                  <a:txBody>
                    <a:bodyPr/>
                    <a:lstStyle/>
                    <a:p>
                      <a:pPr algn="ctr" fontAlgn="ctr"/>
                      <a:r>
                        <a:rPr lang="en-US" altLang="zh-CN" sz="900" u="none" strike="noStrike">
                          <a:effectLst/>
                        </a:rPr>
                        <a:t>32</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规模以上工业企业新产品销售收入占比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1.5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市经济和信息化局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95550">
                <a:tc>
                  <a:txBody>
                    <a:bodyPr/>
                    <a:lstStyle/>
                    <a:p>
                      <a:pPr algn="ctr" fontAlgn="ctr"/>
                      <a:r>
                        <a:rPr lang="en-US" altLang="zh-CN" sz="900" u="none" strike="noStrike">
                          <a:effectLst/>
                        </a:rPr>
                        <a:t>33</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专利质量</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市市场监管局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市市场监管局、</a:t>
                      </a:r>
                      <a:br>
                        <a:rPr lang="zh-CN" altLang="en-US" sz="900" u="none" strike="noStrike">
                          <a:effectLst/>
                        </a:rPr>
                      </a:b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48181">
                <a:tc>
                  <a:txBody>
                    <a:bodyPr/>
                    <a:lstStyle/>
                    <a:p>
                      <a:pPr algn="ctr" fontAlgn="ctr"/>
                      <a:r>
                        <a:rPr lang="en-US" altLang="zh-CN" sz="900" u="none" strike="noStrike">
                          <a:effectLst/>
                        </a:rPr>
                        <a:t>34</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人均军民融合主营业务收入</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市经济和信息化局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市经济和信息化局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95550">
                <a:tc>
                  <a:txBody>
                    <a:bodyPr/>
                    <a:lstStyle/>
                    <a:p>
                      <a:pPr algn="ctr" fontAlgn="ctr"/>
                      <a:r>
                        <a:rPr lang="en-US" altLang="zh-CN" sz="900" u="none" strike="noStrike">
                          <a:effectLst/>
                        </a:rPr>
                        <a:t>35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军民融合研发经费支出占全社会研发经费支出比重</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市经济和信息化局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市经济和信息化局、</a:t>
                      </a:r>
                      <a:br>
                        <a:rPr lang="zh-CN" altLang="en-US" sz="900" u="none" strike="noStrike">
                          <a:effectLst/>
                        </a:rPr>
                      </a:br>
                      <a:r>
                        <a:rPr lang="zh-CN" altLang="en-US" sz="900" u="none" strike="noStrike">
                          <a:effectLst/>
                        </a:rPr>
                        <a:t>市统计局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386108">
                <a:tc>
                  <a:txBody>
                    <a:bodyPr/>
                    <a:lstStyle/>
                    <a:p>
                      <a:pPr algn="ctr" fontAlgn="ctr"/>
                      <a:r>
                        <a:rPr lang="en-US" altLang="zh-CN" sz="900" u="none" strike="noStrike">
                          <a:effectLst/>
                        </a:rPr>
                        <a:t>36</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省级及以上研发机构数量</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dirty="0">
                          <a:effectLst/>
                        </a:rPr>
                        <a:t>0.75</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市科技局、市经济和信息化局、市发展改革委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市科技局、市经济和信息化局、市发展改革委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48181">
                <a:tc>
                  <a:txBody>
                    <a:bodyPr/>
                    <a:lstStyle/>
                    <a:p>
                      <a:pPr algn="ctr" fontAlgn="ctr"/>
                      <a:r>
                        <a:rPr lang="en-US" altLang="zh-CN" sz="900" u="none" strike="noStrike">
                          <a:effectLst/>
                        </a:rPr>
                        <a:t>37</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省级及以上孵化器、众创空间数量</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0.75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48181">
                <a:tc>
                  <a:txBody>
                    <a:bodyPr/>
                    <a:lstStyle/>
                    <a:p>
                      <a:pPr algn="ctr" fontAlgn="ctr"/>
                      <a:r>
                        <a:rPr lang="en-US" altLang="zh-CN" sz="900" u="none" strike="noStrike">
                          <a:effectLst/>
                        </a:rPr>
                        <a:t>38</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省级及以上孵化器、众创空间户均投入</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市科技局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148181">
                <a:tc>
                  <a:txBody>
                    <a:bodyPr/>
                    <a:lstStyle/>
                    <a:p>
                      <a:pPr algn="ctr" fontAlgn="ctr"/>
                      <a:r>
                        <a:rPr lang="en-US" altLang="zh-CN" sz="900" u="none" strike="noStrike">
                          <a:effectLst/>
                        </a:rPr>
                        <a:t>39</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新登记市场主体与注销市场主体数量之比</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市市场监管局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市市场监管局</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r h="295550">
                <a:tc>
                  <a:txBody>
                    <a:bodyPr/>
                    <a:lstStyle/>
                    <a:p>
                      <a:pPr algn="ctr" fontAlgn="ctr"/>
                      <a:r>
                        <a:rPr lang="en-US" altLang="zh-CN" sz="900" u="none" strike="noStrike" dirty="0">
                          <a:effectLst/>
                        </a:rPr>
                        <a:t>40</a:t>
                      </a:r>
                      <a:endParaRPr lang="en-US" altLang="zh-CN"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创新发展</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l" fontAlgn="ctr"/>
                      <a:r>
                        <a:rPr lang="zh-CN" altLang="en-US" sz="900" u="none" strike="noStrike">
                          <a:effectLst/>
                        </a:rPr>
                        <a:t>规模以上高新技术产业营业收入占规模以上工业企业营业收入比重</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a:effectLst/>
                        </a:rPr>
                        <a:t>正向</a:t>
                      </a:r>
                      <a:endParaRPr lang="zh-CN" altLang="en-US"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en-US" altLang="zh-CN" sz="900" u="none" strike="noStrike">
                          <a:effectLst/>
                        </a:rPr>
                        <a:t>0.25</a:t>
                      </a:r>
                      <a:endParaRPr lang="en-US" altLang="zh-CN" sz="900" b="0" i="0" u="none" strike="noStrike">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市经济和信息化局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c>
                  <a:txBody>
                    <a:bodyPr/>
                    <a:lstStyle/>
                    <a:p>
                      <a:pPr algn="ctr" fontAlgn="ctr"/>
                      <a:r>
                        <a:rPr lang="zh-CN" altLang="en-US" sz="900" u="none" strike="noStrike" dirty="0">
                          <a:effectLst/>
                        </a:rPr>
                        <a:t>市统计局</a:t>
                      </a:r>
                      <a:endParaRPr lang="zh-CN" altLang="en-US" sz="900" b="0" i="0" u="none" strike="noStrike" dirty="0">
                        <a:solidFill>
                          <a:srgbClr val="000000"/>
                        </a:solidFill>
                        <a:effectLst/>
                        <a:latin typeface="Times New Roman" panose="02020603050405020304" pitchFamily="18" charset="0"/>
                        <a:ea typeface="宋体" panose="02010600030101010101" pitchFamily="2" charset="-122"/>
                      </a:endParaRPr>
                    </a:p>
                  </a:txBody>
                  <a:tcPr marL="673" marR="673" marT="673"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RESOURCE_PATHS_HASH_PRESENTER" val="1e23aa3dfefa2dda7d344b154acf39862a589a"/>
  <p:tag name="ISPRING_ULTRA_SCORM_COURSE_ID" val="19D12169-10B6-4984-8CE8-8968B0B22BA0"/>
  <p:tag name="ISPRING_SCORM_RATE_SLIDES" val="1"/>
  <p:tag name="ISPRING_SCORM_PASSING_SCORE" val="100.0000000000"/>
  <p:tag name="ISPRINGONLINEFOLDERID" val="0"/>
  <p:tag name="ISPRINGONLINEFOLDERPATH" val="Content List"/>
  <p:tag name="ISPRINGCLOUDFOLDERID" val="0"/>
  <p:tag name="ISPRING_PRESENTATION_TITLE" val="1"/>
  <p:tag name="ISPRINGCLOUDFOLDERPATH" val="Repository"/>
  <p:tag name="ISPRING_PLAYERS_CUSTOMIZATION" val="UEsDBBQAAgAIACCp3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gqd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Cp3k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IKne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IKne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IKne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IKneSH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gqd5I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Agqd5IBdmJyEoNAADVIQAAFwAAAHVuaXZlcnNhbC91bml2ZXJzYWwucG5n7Zr5V1Lr+sCp02lW81TXnEu9ea45lCen40CZE6drpQ1mTrXMvGGCqGgoYtN1SImilpaJnqyT4oCpmboRsENJHkTqOKDiUHEUBcGBEBWRu6nOvWvd9V3fP+AufmBvnuez3/0+z7vf53mf/ULusSP+OhuNNkIgEB1YgE8wBLIGBoF8g1y/FtTsaroxAZ5WJQX7e0MoXSaToLAm9mDgQQikjrBp+dy3oLwhISA0CQLRZWo+q1jIivNgOzjM5+CJy5GS4aN5tvIB1gdZ0dzqudX1Ouf16/VTvyOe3Pz997tzLujn7wxY865680855y0tXv1z7db1O3xubykzVl/5Wfr3/RtU2Okumfsi6UfFp9IHFz2PJ20P/1RMqZRSRFK3iFJKZUvdgywuVI2VrSinkSMZiuGaplGcMWjSWSc/WcVKkOl5M4QfUQ+6/IxkqNHWVGbnnzOGeak+dad4g4orjVX29XirKOysr/sqUG5DB2X84Wd6vRu/BpSa7SsJQwviKPXgrX+LE37gN0i4i8UG8HQgx0oj7SJqjjcCVoPHLVqgBVqgBVqgBVqgBVqgBVqgBVqgBVqgBVqgBVrwvwdQAnP1AkuzZfoe2ArTaLytNFuK6+9o9g53+nyn2W7c8v+Dj+F3/mjgevFbP/1++KF1KTZR9saScAm3LDAfRYlQvYIqViihKUwXvLIPOZIleWFeezNteayJoZIE8Vuc4jk/jE8jlJUVrMzfJMuPLTv8zTOeY2ZeruOvSy+vZIURqGFmmqZimmKEGs0YYuQMdtXEiAswp7rDG+MXDvUkpb2ZMxdPBMwNJXEb9WaOhIAtSvKWOEhcQy8+DFCvKF2m6UppPE/9QS+z32P21dYwrpdyKl7gRmoaSROPA5mLY4VIQxeog9OwB+IUd+C+VECA0mOGmlfeCuXVvDcxQyz6pFnGp3ckNiYoicbIVz+ZslsLafOSxywafdMx0/kD9znbs+oigOH9XMJnj+z6OBGQeHLTCU8pAmNf5uzMmMUjL7l4UGcPp45mKOJ5J8+SxXHXW7HisNHBSPtywX74cIgJGb3CNF+ZufA9ecu+krw50jRW2Nl2UtYbwwnrxqPkQMXMMUE7V9ZKkjolGirq4oAzfYAqzY63gKGzE0Web0UvJBqbqukB6VN1rEEuIe53O2X1w9hAkRu90yGQcMtq+DpgA4y51Q5WVON7gWp8F6IoNP5sqvGzRmFb67kzTeg3EhSqcUT4/lh60Ikd5NLCXY+unfYMkSf9s2a2GP/G8WkVj9nfUFHGbOWxXBiLHOfnm2Npfl3p5o2bBcKI7l5HAk9GtugIqVs3SJ7/yzeQ9/BKz1tULj6u+7Mh8aIWaYHKw4eYZJT9VxMjJ7hl+shbzzxPGP1HebFtKfXmBnRLfohc1s9+7N2es227cfv+mFYzmwO2io3kzOk0BDcNX6zwEgnTSNKHiFfERYA9f3LqaspN2msIpLlIFL59OLbdSVSQ2cdpcG60SwgVWuvD7P9x6VmK4II8ULUciCt37mSNbCyOVAzhA+o3r5XLHPff26fai2h4iIu64Sp2SnyndE0GMgjTFoBC8LdkhQ6kTR6cHVm96GF1ePjH+2hZdZBpSredus6HuMnIuHq4eSDREn3KuN0pcuciHM0d5hnCAL6DRccHQLkW8j4tVJb7k/uXdidVDwQIU5NDVi0/170cxBuLttxseEo+ECy8NtHl+/Ji764fku4XcWHBPMIh+G/YI8TQQKhuyN8E2F3o4eaaczw3WArNzz7NPPuINRjGCb202XZjifCVk7iPCY4rZwQr46R4moji8qzYH96iDN7ZcX1Nv4PZXCmWl5+MY6YX7006jWhNNGos2fOXfOHTkjx9bxvvHlmwftyNav1AUeKrG5gSgOTmdeL+fWFo1s0BOu8NRvo4spDlUeBuR2yd+22PRE7FWX8ZkAQRo+JyuajvtaZn+6VCB1/ipkqdrrpZTMHYI12ma+eFi6MSFAYewftgG+NzZx/l11c7QtKR+WLh1qZbVxyfPiyl6u8XLQFD23eKMNMUByGNAHD0I3UxtlRvji96mtXQ49DIUKumY+kKLkD/2ukdqCIs6q2dShTCANzoXnu4ApyCOhqPW2RHIXCzeVFTNNLcsow72opfwpSU98T3NgPht/jlYQYNiJIMUV2PYxcPzzrNDlJTxioyU+HYGsYSJpLwC6KJUstVyTwOC0MNmL5dRy2IEGsezdxdnjcj40LV6tQVCcNgnH0kdRQCqY4i5ZUpsZcrGrL0N4qSRKFMPpJBU6SIDrcZQb3E9orLi++v673gESCofERGJ4CZN2Sa2NiEd/LwDs7UR+0hByofFWBskd/eNWpf6nfqUfXuF6JHZHdzrNo6QLfP8Z4VI+hTn/0FaLIud0ksM7pnr/PQ4dd3FgF92LiOYqNRKW5pcn5J3wV+Hxk7yc1ckaUUYRzwRU1ZG/8qe54t6usAH0rpvp45vLjrplU0NrbzODvi0XmfspjNRuJUHuBOSItPFp83uLPGtUWqcp0yal+Q1ncPu0Ag4hTDTM7TrLG1S/3UxzipBQwjaeSBviQcY1J0VHWpr018/G5P6jLdfJqOXBj2UHYyT4/LfIiOfYL7uBZdNtkCRnMG0PV5AauLwxU4kxSdaGzqwKTUGHIFLfYyMKvKGrxfi5c7fvSXLB4TCPELg28c2BfbJclMk7XtI9YC7G5LC1u9l24nvty95xj7DKGmoHZ+2XUP0TY7ZmLHuYosDPfeANjPZF+HvUWHbqaSP+p81FPeM//tvioxPNxFL4H6Xy71Zdh79IUyXScn+nPMrz7OurkO7UUc9CtGllNq8aqB1sI3OXvQobK+Y9mP82dZXwfPSIQijFHGPPYQO9mh8JZxfpFeA3lW1nzQKncsYaI5b6Kg/PiqJ5HV0IWXes5Q5QDXmQBdWbAzwy184HgqhhpIfrZXVWD6eBa3Q0D9OnH4lgSP33HOHn46shIryzWboy1xU/qO1146ru95hjyU6fVo0rXnwqLB2Vvvau6GunC9nPLHdgiDyJm8vX2cBYVHVPnqwzqWeznCaMP2JdpUQHAtHkGasiDaYuc6rB+aqyb8+VuCHXoaPFSfuvkX4YNF5VS794zPNpw+4hKVoslGZ4cjM+S98w0f9sH7G6/S861iTHY3LIudsy9NcNOfFKPX//YIQDuKxwfKs+pMZCU7nUy2wuB6RUbwQTdd/CF81nFf4tepc/7R/LYWcDkd3Ps7+WJcifTFFbVohEAK+oO1l2CsNiskSemrIKcZYBVQrwKDxSgl/ufUO+dNbI4z169zSs7m2yLTpw4GMxOR96LR4mgwVx/VkUVT4kf32Vp2tOYf8r19Btpo/5MqXJY/Rmnbj6AWWxB74srCzJU5VnfB1ToufQfH8caUjDadgZR9zHNArMwVMhJet878uonPrHQNU10TjziwJkYIseSo249PpAr+zCFLGfMDsUKv2YtkvCyirsxrK28/m3HguLEKrcqxlstCxxdtjPLF/gdca78EL5nVGG6O7g+MgM6vJs9GGxbAi86A183NFKHcG+08KcZiRdnLf1TwvGm7AXkdIcCRvLW+zy2gQP9JyRAvKjOjChd5Sz15NBPATDzKHsQnSLERO96fGlaO7RhWogqXfjnFsKKi/p1VZ7rcp5+X6vMonzNWY7qM48JHo3Jq7YhYU2DsQYZaOTqKy/Ncd7syko0XAYiSpymCRWkqI52fHK4Tse3PG89u+7z0LF2e/KVwkJsb11eTDU6oInBiJknSXO8FOLYopVRkrvkv/Ap79iRdJUE2daOE4jJIk+jLqJW/1YQOjx1N8OzDnQqvQpiCY9FXuVLEweg1GPoQcwMSPdFBV8LQ04XRydOs4xOaEBePPSZ4AW8XYZSiL9eLwEotjvdynw8RltocSLp+viWI5uGQy4ynvLDfmFAlVSXm136EkgGCZq4040TF2/6zdPshW2f9qMus72C75eVY6tamlRUFg9FyMALqwOLlhomPruIaj4Sb/ukzOvysoqT17wae81vAXLNo43V9ZAMQUwquuZwYxCYTUxhFhDicjWUvs6ArKOrB5vydyiE0L+JhlHqJJ1nrmvoCqpo82vTtKgR6mqZ4AXpVnFbIAiRfTaPDa9VSmeBMj5srMFbSu3+4NS6Ii2oaEqKTrVoqnaRv6z+1faN3SRP9zlnJX0MvU7TQdnzZ+mQTxpBlthryzCsOCu3YxW+JG3k8vi2qwAy06WPe1P3tCs2P/9zAubuly0/wFszuo1Aa6enTGgzAB4v09+KTURU1++6ZACRq37ET7OSbDofBEm7sxOj60l8x9BjKRJDQmszcLEo0DMCtyEqReocqUKvBur6NJLGJZ5p97JcMienLLNcQqxZ7TexzNM9I1d3WAFDa0TJN1R5y9/96GyhVL8e6r/78OlDhlShgOzAu+WvEcINef8SyEKq++B/xkmP/w8//MKBU5vU8w1s5LYuj1HBrjep0lWhXdLMhDL6gYKhpi2CkDj7QdNBXtuSPvq3WechRr8qNexPsvfnqikYP8z3iQ/E+e+1fUEsDBBQAAgAIACCp3kgrC8BtSgAAAGsAAAAbAAAAdW5pdmVyc2FsL3VuaXZlcnNhbC5wbmcueG1ss7GvyM1RKEstKs7Mz7NVMtQzULK34+WyKShKLctMLVeoAIoZ6RlAgJJCJSq3PDOlJAMoZGBujBDMSM1MzyixVbIwMIUL6gPNBABQSwECAAAUAAIACAAgqd5IFQ6tKGQEAAAHEQAAHQAAAAAAAAABAAAAAAAAAAAAdW5pdmVyc2FsL2NvbW1vbl9tZXNzYWdlcy5sbmdQSwECAAAUAAIACAAgqd5ICH4LIykDAACGDAAAJwAAAAAAAAABAAAAAACfBAAAdW5pdmVyc2FsL2ZsYXNoX3B1Ymxpc2hpbmdfc2V0dGluZ3MueG1sUEsBAgAAFAACAAgAIKneSLX8CWS6AgAAVQoAACEAAAAAAAAAAQAAAAAADQgAAHVuaXZlcnNhbC9mbGFzaF9za2luX3NldHRpbmdzLnhtbFBLAQIAABQAAgAIACCp3kgqlg9n/gIAAJcLAAAmAAAAAAAAAAEAAAAAAAYLAAB1bml2ZXJzYWwvaHRtbF9wdWJsaXNoaW5nX3NldHRpbmdzLnhtbFBLAQIAABQAAgAIACCp3khocVKRmgEAAB8GAAAfAAAAAAAAAAEAAAAAAEgOAAB1bml2ZXJzYWwvaHRtbF9za2luX3NldHRpbmdzLmpzUEsBAgAAFAACAAgAIKneSD08L9HBAAAA5QEAABoAAAAAAAAAAQAAAAAAHxAAAHVuaXZlcnNhbC9pMThuX3ByZXNldHMueG1sUEsBAgAAFAACAAgAIKneSHL80YFnAAAAawAAABwAAAAAAAAAAQAAAAAAGBEAAHVuaXZlcnNhbC9sb2NhbF9zZXR0aW5ncy54bWxQSwECAAAUAAIACABElFdHI7RO+/sCAACwCAAAFAAAAAAAAAABAAAAAAC5EQAAdW5pdmVyc2FsL3BsYXllci54bWxQSwECAAAUAAIACAAgqd5IsIcj9GwBAAD3AgAAKQAAAAAAAAABAAAAAADmFAAAdW5pdmVyc2FsL3NraW5fY3VzdG9taXphdGlvbl9zZXR0aW5ncy54bWxQSwECAAAUAAIACAAgqd5IBdmJyEoNAADVIQAAFwAAAAAAAAAAAAAAAACZFgAAdW5pdmVyc2FsL3VuaXZlcnNhbC5wbmdQSwECAAAUAAIACAAgqd5IKwvAbUoAAABrAAAAGwAAAAAAAAABAAAAAAAYJAAAdW5pdmVyc2FsL3VuaXZlcnNhbC5wbmcueG1sUEsFBgAAAAALAAsASQMAAJskAAAAAA=="/>
  <p:tag name="ISPRING_SCORM_ENDPOINT" val="&lt;endpoint&gt;&lt;enable&gt;0&lt;/enable&gt;&lt;lrs&gt;http://&lt;/lrs&gt;&lt;auth&gt;0&lt;/auth&gt;&lt;login&gt;&lt;/login&gt;&lt;password&gt;&lt;/password&gt;&lt;key&gt;&lt;/key&gt;&lt;name&gt;&lt;/name&gt;&lt;email&gt;&lt;/email&gt;&lt;/endpoint&gt;&#10;"/>
  <p:tag name="COMMONDATA" val="eyJoZGlkIjoiZWQ4MDFkM2QzMDIzNDRiZmI4OTU3YzgzOGEzODhhMjA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273*323"/>
  <p:tag name="TABLE_ENDDRAG_RECT" val="58*58*273*323"/>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260*308"/>
  <p:tag name="TABLE_ENDDRAG_RECT" val="394*66*260*308"/>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648*344"/>
  <p:tag name="TABLE_ENDDRAG_RECT" val="25*39*648*344"/>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654*360"/>
  <p:tag name="TABLE_ENDDRAG_RECT" val="25*29*654*360"/>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657*340"/>
  <p:tag name="TABLE_ENDDRAG_RECT" val="25*43*657*340"/>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634*351"/>
  <p:tag name="TABLE_ENDDRAG_RECT" val="48*48*634*351"/>
</p:tagLst>
</file>

<file path=ppt/theme/theme1.xml><?xml version="1.0" encoding="utf-8"?>
<a:theme xmlns:a="http://schemas.openxmlformats.org/drawingml/2006/main" name="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15749</Words>
  <Application>Microsoft Office PowerPoint</Application>
  <PresentationFormat>全屏显示(16:9)</PresentationFormat>
  <Paragraphs>2569</Paragraphs>
  <Slides>43</Slides>
  <Notes>17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43</vt:i4>
      </vt:variant>
    </vt:vector>
  </HeadingPairs>
  <TitlesOfParts>
    <vt:vector size="58" baseType="lpstr">
      <vt:lpstr>方正黑体简体</vt:lpstr>
      <vt:lpstr>华文楷体</vt:lpstr>
      <vt:lpstr>黑体</vt:lpstr>
      <vt:lpstr>Arial</vt:lpstr>
      <vt:lpstr>楷体</vt:lpstr>
      <vt:lpstr>方正小标宋简体</vt:lpstr>
      <vt:lpstr>Calibri</vt:lpstr>
      <vt:lpstr>华文仿宋</vt:lpstr>
      <vt:lpstr>Times New Roman</vt:lpstr>
      <vt:lpstr>宋体</vt:lpstr>
      <vt:lpstr>仿宋_GB2312</vt:lpstr>
      <vt:lpstr>微软雅黑</vt:lpstr>
      <vt:lpstr>楷体_GB2312</vt:lpstr>
      <vt:lpstr>自定义设计</vt:lpstr>
      <vt:lpstr>1_自定义设计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Administrator</cp:lastModifiedBy>
  <cp:revision>21</cp:revision>
  <dcterms:created xsi:type="dcterms:W3CDTF">2015-04-24T01:01:00Z</dcterms:created>
  <dcterms:modified xsi:type="dcterms:W3CDTF">2024-08-08T19:35:44Z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5C2473CC42604F6FAA6AAE6BFDA84A36_12</vt:lpwstr>
  </property>
  <property fmtid="{D5CDD505-2E9C-101B-9397-08002B2CF9AE}" pid="3" name="KSOProductBuildVer">
    <vt:lpwstr>2052-12.1.0.17147</vt:lpwstr>
  </property>
</Properties>
</file>